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9" r:id="rId2"/>
    <p:sldId id="256" r:id="rId3"/>
    <p:sldId id="276" r:id="rId4"/>
    <p:sldId id="272" r:id="rId5"/>
    <p:sldId id="262" r:id="rId6"/>
    <p:sldId id="261" r:id="rId7"/>
    <p:sldId id="265" r:id="rId8"/>
    <p:sldId id="277" r:id="rId9"/>
    <p:sldId id="263" r:id="rId10"/>
    <p:sldId id="264" r:id="rId11"/>
    <p:sldId id="266" r:id="rId12"/>
    <p:sldId id="259" r:id="rId13"/>
    <p:sldId id="258" r:id="rId14"/>
    <p:sldId id="267" r:id="rId15"/>
    <p:sldId id="260" r:id="rId16"/>
    <p:sldId id="270" r:id="rId17"/>
    <p:sldId id="273" r:id="rId18"/>
    <p:sldId id="278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60"/>
  </p:normalViewPr>
  <p:slideViewPr>
    <p:cSldViewPr>
      <p:cViewPr varScale="1">
        <p:scale>
          <a:sx n="62" d="100"/>
          <a:sy n="62" d="100"/>
        </p:scale>
        <p:origin x="12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BE872-4A5B-4670-8BB7-A0298F9FE3D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B3410-8F2F-4A8F-9F64-CCF690235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3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410-8F2F-4A8F-9F64-CCF6902352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3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emeynaya-kuchka.ru/wp-content/uploads/2018/06/netradicionnoe-risovanie-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semeynaya-kuchka.ru/wp-content/uploads/2019/05/risovanie-v-detskom-sadu-4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emeynaya-kuchka.ru/wp-content/uploads/2019/05/risovanie-v-detskom-sadu-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emeynaya-kuchka.ru/wp-content/uploads/2019/05/risovanie-v-detskom-sadu-28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ymenok.ru/interesnyie-uprazhneniya-dlya-razvitiya-vnimaniya/" TargetMode="External"/><Relationship Id="rId2" Type="http://schemas.openxmlformats.org/officeDocument/2006/relationships/hyperlink" Target="http://naymenok.ru/diagnostika-razvitiya-melkoy-motoriki-r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ymenok.ru/kak-uluchshit-pocherk-u-rebyonka/" TargetMode="External"/><Relationship Id="rId5" Type="http://schemas.openxmlformats.org/officeDocument/2006/relationships/hyperlink" Target="http://naymenok.ru/kak-pravilno-derzhat-ruchku-pri-pisme/" TargetMode="External"/><Relationship Id="rId4" Type="http://schemas.openxmlformats.org/officeDocument/2006/relationships/hyperlink" Target="http://naymenok.ru/razvivaem-prostranstvennyie-predstavleni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naymenok.ru/razvitie-naglyadno-obraznogo-myishleniya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ymenok.ru/zachem-razvivat-rech-rebyonka/" TargetMode="External"/><Relationship Id="rId2" Type="http://schemas.openxmlformats.org/officeDocument/2006/relationships/hyperlink" Target="http://naymenok.ru/kak-uluchshit-pocherk-u-rebyonk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emeynaya-kuchka.ru/wp-content/uploads/2018/06/netradicionnoe-risovanie-2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2" y="3429000"/>
            <a:ext cx="5056842" cy="1143000"/>
          </a:xfrm>
        </p:spPr>
        <p:txBody>
          <a:bodyPr>
            <a:noAutofit/>
          </a:bodyPr>
          <a:lstStyle/>
          <a:p>
            <a:r>
              <a:rPr lang="ru-RU" sz="3100" dirty="0"/>
              <a:t>«Метод рисования штрихом с детьми старшего дошкольного возраста» </a:t>
            </a: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endParaRPr lang="ru-RU" sz="3100" dirty="0"/>
          </a:p>
        </p:txBody>
      </p:sp>
      <p:pic>
        <p:nvPicPr>
          <p:cNvPr id="1026" name="Picture 2" descr="C:\Users\Алина\Desktop\Новая папка (2)\WhatsApp Image 2021-11-17 at 13.10.53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8881"/>
          <a:stretch/>
        </p:blipFill>
        <p:spPr bwMode="auto">
          <a:xfrm>
            <a:off x="5045852" y="1943551"/>
            <a:ext cx="3823856" cy="21752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Алина\Desktop\Новая папка (2)\WhatsApp Image 2021-11-17 at 13.10.5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r="9512"/>
          <a:stretch/>
        </p:blipFill>
        <p:spPr bwMode="auto">
          <a:xfrm>
            <a:off x="5045852" y="4221088"/>
            <a:ext cx="3823855" cy="21752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292862"/>
            <a:ext cx="485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/>
              <a:t>МАСТЕР-КЛАСС</a:t>
            </a:r>
            <a:r>
              <a:rPr lang="ru-RU" sz="3500" dirty="0"/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FB1706-1AEE-48A0-A0CE-DA9B5B32362A}"/>
              </a:ext>
            </a:extLst>
          </p:cNvPr>
          <p:cNvSpPr txBox="1">
            <a:spLocks/>
          </p:cNvSpPr>
          <p:nvPr/>
        </p:nvSpPr>
        <p:spPr>
          <a:xfrm>
            <a:off x="-180528" y="5308713"/>
            <a:ext cx="5056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rgbClr val="5A6378"/>
                </a:solidFill>
              </a:rPr>
              <a:t>Воспитатели </a:t>
            </a:r>
          </a:p>
          <a:p>
            <a:pPr algn="r"/>
            <a:r>
              <a:rPr lang="ru-RU" sz="1200" dirty="0">
                <a:solidFill>
                  <a:srgbClr val="5A6378"/>
                </a:solidFill>
              </a:rPr>
              <a:t>МБДОУ №26 «Росинка»:</a:t>
            </a:r>
            <a:br>
              <a:rPr lang="ru-RU" sz="1200" dirty="0">
                <a:solidFill>
                  <a:srgbClr val="5A6378"/>
                </a:solidFill>
              </a:rPr>
            </a:br>
            <a:r>
              <a:rPr lang="ru-RU" sz="1200" dirty="0">
                <a:solidFill>
                  <a:srgbClr val="5A6378"/>
                </a:solidFill>
              </a:rPr>
              <a:t>Дерябина М.А.</a:t>
            </a:r>
            <a:br>
              <a:rPr lang="ru-RU" sz="1200" dirty="0">
                <a:solidFill>
                  <a:srgbClr val="5A6378"/>
                </a:solidFill>
              </a:rPr>
            </a:br>
            <a:r>
              <a:rPr lang="ru-RU" sz="1200" dirty="0">
                <a:solidFill>
                  <a:srgbClr val="5A6378"/>
                </a:solidFill>
              </a:rPr>
              <a:t>Макарова Н.М.</a:t>
            </a:r>
          </a:p>
        </p:txBody>
      </p:sp>
    </p:spTree>
    <p:extLst>
      <p:ext uri="{BB962C8B-B14F-4D97-AF65-F5344CB8AC3E}">
        <p14:creationId xmlns:p14="http://schemas.microsoft.com/office/powerpoint/2010/main" val="113211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шаблон нетрадиционное рисование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1470948" cy="17704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13429" cy="114300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+mn-lt"/>
                <a:cs typeface="Times New Roman" panose="02020603050405020304" pitchFamily="18" charset="0"/>
              </a:rPr>
              <a:t>Можно дать ребенку лист бумаги – на котором нарисованы глаза и клюв страуса. Задача ребенка вокруг глаз нарисовать пушистое облако из штрихов карандашом или восковыми мелками. И потом под получившимся пушистым шаром, нарисовать шею тоже рядами штрихов. Педагог может помочь детям тем, что нарисует окружность шара головы и линии будущей шеи, и поделит шею на секторы для полосатого разноцветного штрихования.</a:t>
            </a:r>
            <a:br>
              <a:rPr lang="ru-RU" sz="1400" dirty="0">
                <a:latin typeface="+mn-lt"/>
                <a:cs typeface="Times New Roman" panose="02020603050405020304" pitchFamily="18" charset="0"/>
              </a:rPr>
            </a:b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астер-класс метод рисования штрихом\2021_11_09_16_45_21_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411488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стер-класс метод рисования штрихом\2021_11_09_16_46_38_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3028"/>
            <a:ext cx="4824536" cy="46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1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2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426170"/>
          </a:xfrm>
        </p:spPr>
        <p:txBody>
          <a:bodyPr>
            <a:noAutofit/>
          </a:bodyPr>
          <a:lstStyle/>
          <a:p>
            <a:pPr algn="l" fontAlgn="base"/>
            <a:r>
              <a:rPr lang="ru-RU" sz="1400" b="1" dirty="0">
                <a:solidFill>
                  <a:schemeClr val="tx2"/>
                </a:solidFill>
                <a:latin typeface="+mn-lt"/>
              </a:rPr>
              <a:t>Следующий этап — РАДИАЛЬНОЕ штрихование</a:t>
            </a:r>
            <a:r>
              <a:rPr lang="ru-RU" sz="1400" dirty="0">
                <a:solidFill>
                  <a:schemeClr val="tx2"/>
                </a:solidFill>
                <a:latin typeface="+mn-lt"/>
              </a:rPr>
              <a:t>. Штрихование по кругу уже немного знакомо детям, которые рисуют лучики у круглого солнца.</a:t>
            </a:r>
            <a:br>
              <a:rPr lang="ru-RU" sz="1400" dirty="0">
                <a:solidFill>
                  <a:schemeClr val="tx2"/>
                </a:solidFill>
                <a:latin typeface="+mn-lt"/>
              </a:rPr>
            </a:br>
            <a:r>
              <a:rPr lang="ru-RU" sz="1400" dirty="0">
                <a:solidFill>
                  <a:schemeClr val="tx2"/>
                </a:solidFill>
                <a:latin typeface="+mn-lt"/>
              </a:rPr>
              <a:t>Только в нашем случае штриховка должна быть ПОГУЩЕ чем лучики солнца. Для отработки этого вида штрихования подходит рисование ЕЖИКОВ (вот как на рисунке ниже) — иголки это радиальная штриховка вокруг круглого тела ежика. Ежей рисует воспитатель простым карандашом. ребенок коричневым карандашом старательно обводит очертания педагога (мордочку лапки) и потом заполняет вокруг тела ежа ШТРИХОВКУ-КОЛЮЧКИ.</a:t>
            </a:r>
            <a:endParaRPr lang="ru-RU" sz="140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мастер-класс метод рисования штрихом\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22866"/>
            <a:ext cx="3744415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астер-класс метод рисования штрихом\shtrihovka-dlya-detey-raspechatat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28792"/>
            <a:ext cx="2679945" cy="23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рисование осень в лесу ежики штриховка и отпечатки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9785"/>
            <a:ext cx="367240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22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99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chemeClr val="tx2"/>
                </a:solidFill>
              </a:rPr>
              <a:t>Следующий этап — радиальная штриховка ОТ ТОЧКИ.</a:t>
            </a:r>
            <a:r>
              <a:rPr lang="ru-RU" sz="2000" dirty="0"/>
              <a:t>  Здесь та же самая радиальная штриховка по кругу — только не вокруг круга — а вокруг точки.</a:t>
            </a:r>
          </a:p>
        </p:txBody>
      </p:sp>
      <p:pic>
        <p:nvPicPr>
          <p:cNvPr id="3" name="Рисунок 2" descr="рисование мелками в детском саду на черной бумаг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6" y="1292860"/>
            <a:ext cx="3749340" cy="508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мастер-класс метод рисования штрихом\a2af7a3d4ada118795b2d7809e71b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92860"/>
            <a:ext cx="4135334" cy="50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9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63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5A6378"/>
                </a:solidFill>
                <a:cs typeface="Times New Roman" panose="02020603050405020304" pitchFamily="18" charset="0"/>
              </a:rPr>
              <a:t>И ВОТ ТЕПЕРЬ, когда дети уже наловчились штриховать небольшие объекты, можно дать им более сложное задание — </a:t>
            </a:r>
            <a:r>
              <a:rPr lang="ru-RU" b="1" dirty="0">
                <a:solidFill>
                  <a:srgbClr val="5A6378"/>
                </a:solidFill>
                <a:cs typeface="Times New Roman" panose="02020603050405020304" pitchFamily="18" charset="0"/>
              </a:rPr>
              <a:t>заполнить штриховкой более крупную площадь рисунка</a:t>
            </a:r>
            <a:r>
              <a:rPr lang="ru-RU" dirty="0">
                <a:solidFill>
                  <a:srgbClr val="5A6378"/>
                </a:solidFill>
                <a:cs typeface="Times New Roman" panose="02020603050405020304" pitchFamily="18" charset="0"/>
              </a:rPr>
              <a:t>.  И для этой цели подойдет рисунок ЖИВОТНОГО. Например, медведя.</a:t>
            </a:r>
          </a:p>
          <a:p>
            <a:pPr fontAlgn="base"/>
            <a:r>
              <a:rPr lang="ru-RU" dirty="0">
                <a:solidFill>
                  <a:srgbClr val="5A6378"/>
                </a:solidFill>
                <a:cs typeface="Times New Roman" panose="02020603050405020304" pitchFamily="18" charset="0"/>
              </a:rPr>
              <a:t>Здесь роль штриховки — создать направления роста шерсти на косматой морде.</a:t>
            </a:r>
          </a:p>
        </p:txBody>
      </p:sp>
      <p:pic>
        <p:nvPicPr>
          <p:cNvPr id="3" name="Рисунок 2" descr="рисование в детском саду фигурная штриховк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7851"/>
            <a:ext cx="561662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4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021_10_19_16_57_03_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0"/>
            <a:ext cx="88817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963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9411"/>
          </a:xfrm>
        </p:spPr>
        <p:txBody>
          <a:bodyPr>
            <a:normAutofit/>
          </a:bodyPr>
          <a:lstStyle/>
          <a:p>
            <a:pPr lvl="0">
              <a:buClr>
                <a:schemeClr val="tx2"/>
              </a:buClr>
            </a:pPr>
            <a:r>
              <a:rPr lang="ru-RU" dirty="0"/>
              <a:t>укрепляет </a:t>
            </a:r>
            <a:r>
              <a:rPr lang="ru-RU" u="sng" dirty="0">
                <a:hlinkClick r:id="rId2"/>
              </a:rPr>
              <a:t>мышцы детской руки;</a:t>
            </a:r>
            <a:endParaRPr lang="ru-RU" dirty="0"/>
          </a:p>
          <a:p>
            <a:pPr lvl="0">
              <a:buClr>
                <a:schemeClr val="tx2"/>
              </a:buClr>
            </a:pPr>
            <a:r>
              <a:rPr lang="ru-RU" dirty="0"/>
              <a:t>способствует </a:t>
            </a:r>
            <a:r>
              <a:rPr lang="ru-RU" u="sng" dirty="0">
                <a:hlinkClick r:id="rId3"/>
              </a:rPr>
              <a:t>концентрации внимания;</a:t>
            </a:r>
            <a:endParaRPr lang="ru-RU" dirty="0"/>
          </a:p>
          <a:p>
            <a:pPr lvl="0">
              <a:buClr>
                <a:schemeClr val="tx2"/>
              </a:buClr>
            </a:pPr>
            <a:r>
              <a:rPr lang="ru-RU" dirty="0"/>
              <a:t>развивает умение </a:t>
            </a:r>
            <a:r>
              <a:rPr lang="ru-RU" u="sng" dirty="0">
                <a:hlinkClick r:id="rId4"/>
              </a:rPr>
              <a:t>ориентироваться на плоскости;</a:t>
            </a:r>
            <a:endParaRPr lang="ru-RU" dirty="0"/>
          </a:p>
          <a:p>
            <a:pPr lvl="0">
              <a:buClr>
                <a:schemeClr val="tx2"/>
              </a:buClr>
            </a:pPr>
            <a:r>
              <a:rPr lang="ru-RU" dirty="0"/>
              <a:t>вырабатывает аккуратность, усидчивость;</a:t>
            </a:r>
          </a:p>
          <a:p>
            <a:pPr lvl="0">
              <a:buClr>
                <a:schemeClr val="tx2"/>
              </a:buClr>
            </a:pPr>
            <a:r>
              <a:rPr lang="ru-RU" dirty="0"/>
              <a:t>учит регулировать нажим карандаша;</a:t>
            </a:r>
          </a:p>
          <a:p>
            <a:pPr lvl="0">
              <a:buClr>
                <a:schemeClr val="tx2"/>
              </a:buClr>
            </a:pPr>
            <a:r>
              <a:rPr lang="ru-RU" dirty="0"/>
              <a:t>приучает ребёнка действовать по установленным правилам;</a:t>
            </a:r>
          </a:p>
          <a:p>
            <a:pPr lvl="0">
              <a:buClr>
                <a:schemeClr val="tx2"/>
              </a:buClr>
            </a:pPr>
            <a:r>
              <a:rPr lang="ru-RU" dirty="0"/>
              <a:t>способствует развитию мышечной памяти;</a:t>
            </a:r>
          </a:p>
          <a:p>
            <a:pPr lvl="0">
              <a:buClr>
                <a:schemeClr val="tx2"/>
              </a:buClr>
            </a:pPr>
            <a:r>
              <a:rPr lang="ru-RU" dirty="0"/>
              <a:t>закрепляет </a:t>
            </a:r>
            <a:r>
              <a:rPr lang="ru-RU" u="sng" dirty="0">
                <a:hlinkClick r:id="rId5"/>
              </a:rPr>
              <a:t>умение правильно держать карандаш, ручку;</a:t>
            </a:r>
            <a:endParaRPr lang="ru-RU" dirty="0"/>
          </a:p>
          <a:p>
            <a:pPr lvl="0">
              <a:buClr>
                <a:schemeClr val="tx2"/>
              </a:buClr>
            </a:pPr>
            <a:r>
              <a:rPr lang="ru-RU" dirty="0"/>
              <a:t>способствует </a:t>
            </a:r>
            <a:r>
              <a:rPr lang="ru-RU" u="sng" dirty="0">
                <a:hlinkClick r:id="rId6"/>
              </a:rPr>
              <a:t>формированию красивого почерка</a:t>
            </a:r>
            <a:r>
              <a:rPr lang="ru-RU" dirty="0"/>
              <a:t>.</a:t>
            </a:r>
          </a:p>
          <a:p>
            <a:pPr>
              <a:buClr>
                <a:schemeClr val="tx2"/>
              </a:buClr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8381260" cy="1054394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cs typeface="Times New Roman" panose="02020603050405020304" pitchFamily="18" charset="0"/>
              </a:rPr>
              <a:t>ЧЕМ ЖЕ ПОЛЕЗНА ШТРИХОВКА ДЛЯ ДЕТЕЙ?</a:t>
            </a:r>
            <a:br>
              <a:rPr lang="ru-RU" sz="2400" b="1" dirty="0">
                <a:cs typeface="Times New Roman" panose="02020603050405020304" pitchFamily="18" charset="0"/>
              </a:rPr>
            </a:br>
            <a:endParaRPr lang="ru-RU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2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стер-класс метод рисования штрихом\2021_10_25_16_24_28_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5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стер-класс метод рисования штрихом\2021_11_09_16_43_32_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2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1260" cy="105439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br>
              <a:rPr lang="ru-RU" sz="1600" dirty="0">
                <a:latin typeface="+mn-lt"/>
                <a:ea typeface="+mn-ea"/>
                <a:cs typeface="+mn-cs"/>
              </a:rPr>
            </a:br>
            <a:br>
              <a:rPr lang="ru-RU" sz="1600" dirty="0">
                <a:latin typeface="+mn-lt"/>
                <a:ea typeface="+mn-ea"/>
                <a:cs typeface="+mn-cs"/>
              </a:rPr>
            </a:br>
            <a:br>
              <a:rPr lang="ru-RU" sz="1600" dirty="0">
                <a:latin typeface="+mn-lt"/>
                <a:ea typeface="+mn-ea"/>
                <a:cs typeface="+mn-cs"/>
              </a:rPr>
            </a:br>
            <a:r>
              <a:rPr lang="ru-RU" sz="1600" dirty="0">
                <a:latin typeface="+mn-lt"/>
                <a:ea typeface="+mn-ea"/>
                <a:cs typeface="Times New Roman" panose="02020603050405020304" pitchFamily="18" charset="0"/>
              </a:rPr>
              <a:t>Необходимо ребенка научить обводить фигуры, штриховать их параллельными отрезками, составлять из них простейшие предметы и образы. Это очень полезно не только для развития мелкой моторики, а также для формирования </a:t>
            </a:r>
            <a:r>
              <a:rPr lang="ru-RU" sz="1600" u="sng" dirty="0">
                <a:latin typeface="+mn-lt"/>
                <a:ea typeface="+mn-ea"/>
                <a:cs typeface="Times New Roman" panose="02020603050405020304" pitchFamily="18" charset="0"/>
                <a:hlinkClick r:id="rId2"/>
              </a:rPr>
              <a:t>наглядно-образного мышления</a:t>
            </a:r>
            <a:r>
              <a:rPr lang="ru-RU" sz="1600" dirty="0"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ea typeface="+mn-ea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+mn-lt"/>
                <a:ea typeface="+mn-ea"/>
                <a:cs typeface="Times New Roman" panose="02020603050405020304" pitchFamily="18" charset="0"/>
              </a:rPr>
            </a:b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мастер-класс метод рисования штрихом\2021_10_25_20_07_29_53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3"/>
            <a:ext cx="691276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0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1_11_10_22_07_13_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4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407408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chemeClr val="tx2"/>
              </a:buClr>
            </a:pPr>
            <a:r>
              <a:rPr lang="ru-RU" b="1" dirty="0">
                <a:solidFill>
                  <a:schemeClr val="bg1"/>
                </a:solidFill>
              </a:rPr>
              <a:t>Штриховка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dirty="0"/>
              <a:t>— это проведение параллельных линий, не выходящих за контур фигур. Существуют различные виды штриховки: горизонтальная, вертикальная, по диагонали, волнистыми, ломаными линиями и т. д. Важно следить за тем, чтобы штриховые линии были параллельны и не выходили за контур рисунка. Штриховку рисунков горизонтальными, вертикальными и наклонными линиями можно выполнять в разных направлениях: справа налево и слева направо, сверху вниз и снизу вверх.</a:t>
            </a:r>
          </a:p>
          <a:p>
            <a:pPr>
              <a:buClr>
                <a:schemeClr val="tx2"/>
              </a:buClr>
            </a:pPr>
            <a:r>
              <a:rPr lang="ru-RU" dirty="0"/>
              <a:t>Выполняя штриховку, ребёнок учится проводить линии, не отрывая руки от листка. Этот навык очень пригодится при обучении письму.</a:t>
            </a:r>
          </a:p>
          <a:p>
            <a:pPr>
              <a:buClr>
                <a:schemeClr val="tx2"/>
              </a:buClr>
            </a:pPr>
            <a:r>
              <a:rPr lang="ru-RU" dirty="0"/>
              <a:t>Можно назвать  две основные причины.</a:t>
            </a:r>
          </a:p>
          <a:p>
            <a:pPr>
              <a:buClr>
                <a:schemeClr val="tx2"/>
              </a:buClr>
            </a:pPr>
            <a:r>
              <a:rPr lang="ru-RU" dirty="0">
                <a:solidFill>
                  <a:schemeClr val="bg1"/>
                </a:solidFill>
              </a:rPr>
              <a:t>Во-первых</a:t>
            </a:r>
            <a:r>
              <a:rPr lang="ru-RU" dirty="0"/>
              <a:t>, это </a:t>
            </a:r>
            <a:r>
              <a:rPr lang="ru-RU" u="sng" dirty="0">
                <a:solidFill>
                  <a:srgbClr val="FF0000"/>
                </a:solidFill>
                <a:hlinkClick r:id="rId2"/>
              </a:rPr>
              <a:t>хороший почерк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в будущем у ребенка, а также освоение написания письменных букв в 1 классе без особых мучений.</a:t>
            </a:r>
          </a:p>
          <a:p>
            <a:pPr>
              <a:buClr>
                <a:schemeClr val="tx2"/>
              </a:buClr>
            </a:pPr>
            <a:r>
              <a:rPr lang="ru-RU" dirty="0">
                <a:solidFill>
                  <a:schemeClr val="bg1"/>
                </a:solidFill>
              </a:rPr>
              <a:t>А во-вторых</a:t>
            </a:r>
            <a:r>
              <a:rPr lang="ru-RU" dirty="0"/>
              <a:t>, что тоже очень важно, </a:t>
            </a:r>
            <a:r>
              <a:rPr lang="ru-RU" u="sng" dirty="0">
                <a:hlinkClick r:id="rId3"/>
              </a:rPr>
              <a:t>развитие речи</a:t>
            </a:r>
            <a:r>
              <a:rPr lang="ru-RU" dirty="0"/>
              <a:t>. Руки, в частности пальчики детей, напрямую связаны с речевыми центрами.</a:t>
            </a:r>
          </a:p>
          <a:p>
            <a:pPr marL="0" indent="0">
              <a:buClr>
                <a:schemeClr val="tx2"/>
              </a:buCl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>
                <a:cs typeface="Times New Roman" panose="02020603050405020304" pitchFamily="18" charset="0"/>
              </a:rPr>
              <a:t>Мастер-класс для педагогов «Метод штриховки»</a:t>
            </a:r>
          </a:p>
        </p:txBody>
      </p:sp>
    </p:spTree>
    <p:extLst>
      <p:ext uri="{BB962C8B-B14F-4D97-AF65-F5344CB8AC3E}">
        <p14:creationId xmlns:p14="http://schemas.microsoft.com/office/powerpoint/2010/main" val="2858195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86374"/>
            <a:ext cx="8381260" cy="1054394"/>
          </a:xfrm>
        </p:spPr>
        <p:txBody>
          <a:bodyPr>
            <a:normAutofit/>
          </a:bodyPr>
          <a:lstStyle/>
          <a:p>
            <a:r>
              <a:rPr lang="ru-RU" sz="3400" b="1" dirty="0"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074" name="Picture 2" descr="C:\Users\User\Desktop\мастер-класс метод рисования штрихом\2021_11_09_16_46_38_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628800"/>
            <a:ext cx="48965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IMG-20211111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78" y="1656184"/>
            <a:ext cx="2929778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02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астер-класс метод рисования штрихом\c3adc6881ffba1afe9c1d87250e99f49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7" t="32819" r="14716" b="9970"/>
          <a:stretch/>
        </p:blipFill>
        <p:spPr bwMode="auto">
          <a:xfrm>
            <a:off x="5004048" y="2348880"/>
            <a:ext cx="2790284" cy="39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260648"/>
            <a:ext cx="15969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+mj-lt"/>
              </a:rPr>
              <a:t>ШТРИХ</a:t>
            </a:r>
          </a:p>
          <a:p>
            <a:endParaRPr lang="ru-RU" sz="3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46291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5A6378"/>
                </a:solidFill>
              </a:rPr>
              <a:t>Штрихи</a:t>
            </a:r>
            <a:r>
              <a:rPr lang="ru-RU" dirty="0">
                <a:solidFill>
                  <a:srgbClr val="5A6378"/>
                </a:solidFill>
              </a:rPr>
              <a:t> – это короткие параллельные линии, расположенные очень близко друг к другу, так, чтобы получилось штриховое пятно. Штрихи бывают толстые, тонкие, прямые, пересекающиеся, наносятся с разным нажимом.</a:t>
            </a:r>
          </a:p>
        </p:txBody>
      </p:sp>
      <p:pic>
        <p:nvPicPr>
          <p:cNvPr id="5" name="Picture 2" descr="C:\Users\User\Desktop\мастер-класс метод рисования штрихом\c3adc6881ffba1afe9c1d87250e99f49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34900" r="51764" b="7890"/>
          <a:stretch/>
        </p:blipFill>
        <p:spPr bwMode="auto">
          <a:xfrm>
            <a:off x="885996" y="2348880"/>
            <a:ext cx="3758011" cy="39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3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09428"/>
            <a:ext cx="8928992" cy="4741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22918" y="270655"/>
            <a:ext cx="56981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+mj-lt"/>
              </a:rPr>
              <a:t>Линии и способы штриховки</a:t>
            </a:r>
          </a:p>
          <a:p>
            <a:endParaRPr lang="ru-RU" sz="3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C:\Users\User\Desktop\мастер-класс метод рисования штрихом\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15989" r="52576" b="6263"/>
          <a:stretch/>
        </p:blipFill>
        <p:spPr bwMode="auto">
          <a:xfrm>
            <a:off x="539552" y="1470685"/>
            <a:ext cx="371105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4612" y="1196752"/>
            <a:ext cx="427782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r>
              <a:rPr lang="ru-RU" sz="2200" dirty="0">
                <a:solidFill>
                  <a:srgbClr val="5A6378"/>
                </a:solidFill>
              </a:rPr>
              <a:t>Короткие и длинные штрихи</a:t>
            </a: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r>
              <a:rPr lang="ru-RU" sz="2200" dirty="0">
                <a:solidFill>
                  <a:srgbClr val="5A6378"/>
                </a:solidFill>
              </a:rPr>
              <a:t>Меняющиеся паузы-просветы</a:t>
            </a: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endParaRPr lang="ru-RU" sz="2200" dirty="0">
              <a:solidFill>
                <a:srgbClr val="5A6378"/>
              </a:solidFill>
            </a:endParaRPr>
          </a:p>
          <a:p>
            <a:pPr algn="just"/>
            <a:r>
              <a:rPr lang="ru-RU" sz="2200" dirty="0">
                <a:solidFill>
                  <a:srgbClr val="5A6378"/>
                </a:solidFill>
              </a:rPr>
              <a:t>Постепенно укорачивающийся штрих и изменяющиеся паузы-просветы </a:t>
            </a:r>
          </a:p>
          <a:p>
            <a:pPr algn="just"/>
            <a:endParaRPr lang="ru-RU" sz="2500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0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67940"/>
            <a:ext cx="8229600" cy="5001419"/>
          </a:xfrm>
        </p:spPr>
        <p:txBody>
          <a:bodyPr>
            <a:normAutofit/>
          </a:bodyPr>
          <a:lstStyle/>
          <a:p>
            <a:pPr lvl="0">
              <a:buClr>
                <a:schemeClr val="tx2"/>
              </a:buClr>
            </a:pPr>
            <a:r>
              <a:rPr lang="ru-RU" sz="1400" dirty="0">
                <a:solidFill>
                  <a:schemeClr val="tx1"/>
                </a:solidFill>
              </a:rPr>
              <a:t>альбом для рисования;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solidFill>
                  <a:schemeClr val="tx1"/>
                </a:solidFill>
              </a:rPr>
              <a:t>простой и цветные карандаши ; фломастеры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solidFill>
                  <a:schemeClr val="tx1"/>
                </a:solidFill>
              </a:rPr>
              <a:t>трафареты с геометрическими фигурами;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solidFill>
                  <a:schemeClr val="tx1"/>
                </a:solidFill>
              </a:rPr>
              <a:t>трафареты с  фигурками животных и других различных предметов (желательно).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>
                <a:latin typeface="+mn-lt"/>
                <a:cs typeface="Times New Roman" panose="02020603050405020304" pitchFamily="18" charset="0"/>
              </a:rPr>
              <a:t>Что необходимо для штриховки?</a:t>
            </a:r>
            <a:br>
              <a:rPr lang="ru-RU" sz="3400" dirty="0">
                <a:latin typeface="+mn-lt"/>
                <a:cs typeface="Times New Roman" panose="02020603050405020304" pitchFamily="18" charset="0"/>
              </a:rPr>
            </a:br>
            <a:endParaRPr lang="ru-RU" sz="3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мастер-класс метод рисования штрихом\IMG_20211014_160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664296" cy="32434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User\Downloads\IMG_20210923_095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065095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Алина\Desktop\Новая папка (2)\WhatsApp Image 2021-11-17 at 13.10.5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04" y="3005346"/>
            <a:ext cx="1695633" cy="36738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020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0830"/>
            <a:ext cx="8229600" cy="5073427"/>
          </a:xfrm>
        </p:spPr>
        <p:txBody>
          <a:bodyPr>
            <a:normAutofit/>
          </a:bodyPr>
          <a:lstStyle/>
          <a:p>
            <a:pPr marL="45720" indent="0">
              <a:buClr>
                <a:schemeClr val="tx2"/>
              </a:buClr>
              <a:buNone/>
            </a:pPr>
            <a:r>
              <a:rPr lang="ru-RU" sz="1400" b="1" dirty="0">
                <a:solidFill>
                  <a:schemeClr val="tx1"/>
                </a:solidFill>
              </a:rPr>
              <a:t>Необходимо знать некоторые правила:</a:t>
            </a:r>
            <a:endParaRPr lang="ru-RU" sz="1400" dirty="0">
              <a:solidFill>
                <a:schemeClr val="tx1"/>
              </a:solidFill>
            </a:endParaRPr>
          </a:p>
          <a:p>
            <a:pPr lvl="0">
              <a:buClr>
                <a:schemeClr val="tx2"/>
              </a:buClr>
            </a:pPr>
            <a:r>
              <a:rPr lang="ru-RU" sz="1400" dirty="0">
                <a:cs typeface="Times New Roman" panose="02020603050405020304" pitchFamily="18" charset="0"/>
              </a:rPr>
              <a:t>проводить линию следует строго определённой формы;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cs typeface="Times New Roman" panose="02020603050405020304" pitchFamily="18" charset="0"/>
              </a:rPr>
              <a:t>штриховать в указанном направлении;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cs typeface="Times New Roman" panose="02020603050405020304" pitchFamily="18" charset="0"/>
              </a:rPr>
              <a:t>линии должны быть параллельны друг другу;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cs typeface="Times New Roman" panose="02020603050405020304" pitchFamily="18" charset="0"/>
              </a:rPr>
              <a:t>должно быть равное расстояние между линиями;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cs typeface="Times New Roman" panose="02020603050405020304" pitchFamily="18" charset="0"/>
              </a:rPr>
              <a:t>нельзя выходить за контур изображения;</a:t>
            </a:r>
          </a:p>
          <a:p>
            <a:pPr lvl="0">
              <a:buClr>
                <a:schemeClr val="tx2"/>
              </a:buClr>
            </a:pPr>
            <a:r>
              <a:rPr lang="ru-RU" sz="1400" dirty="0">
                <a:cs typeface="Times New Roman" panose="02020603050405020304" pitchFamily="18" charset="0"/>
              </a:rPr>
              <a:t>альбом нельзя поворачивать</a:t>
            </a:r>
            <a:r>
              <a:rPr lang="ru-RU" sz="1400" dirty="0"/>
              <a:t>.</a:t>
            </a:r>
          </a:p>
          <a:p>
            <a:pPr>
              <a:buClr>
                <a:schemeClr val="tx2"/>
              </a:buClr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1260" cy="1054394"/>
          </a:xfrm>
        </p:spPr>
        <p:txBody>
          <a:bodyPr>
            <a:noAutofit/>
          </a:bodyPr>
          <a:lstStyle/>
          <a:p>
            <a:r>
              <a:rPr lang="ru-RU" sz="3400" b="1" cap="all" dirty="0">
                <a:cs typeface="Times New Roman" panose="02020603050405020304" pitchFamily="18" charset="0"/>
              </a:rPr>
              <a:t>КАК ПРАВИЛЬНО ВЫПОЛНЯТЬ ШТРИХОВКУ?</a:t>
            </a:r>
            <a:br>
              <a:rPr lang="ru-RU" sz="3400" b="1" dirty="0">
                <a:cs typeface="Times New Roman" panose="02020603050405020304" pitchFamily="18" charset="0"/>
              </a:rPr>
            </a:br>
            <a:endParaRPr lang="ru-RU" sz="34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мастер-класс метод рисования штрихом\IMG_20211014_16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2232248" cy="24928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User\Downloads\2021_10_25_20_14_10_39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3"/>
            <a:ext cx="3851920" cy="30689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Алина\Desktop\Новая папка (2)\WhatsApp Image 2021-11-17 at 13.10.54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07" y="3645297"/>
            <a:ext cx="1416317" cy="30686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Алина\Desktop\Новая папка (2)\WhatsApp Image 2021-11-17 at 13.10.54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9" y="3637533"/>
            <a:ext cx="1420026" cy="30767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144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45720" lvl="0" indent="0" fontAlgn="base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 детей располагать штриховку под разными углами — ГОРИЗОНТАЛЬНО, ВЕРТИКАЛЬНО, ДИАГОНАЛЬ ВПРАВО, ДИАГОНАЛЬ ВЛЕВО.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>
                <a:cs typeface="Times New Roman" panose="02020603050405020304" pitchFamily="18" charset="0"/>
              </a:rPr>
              <a:t>Этап НАПРАВЛЕННОЙ штриховки.</a:t>
            </a:r>
            <a:br>
              <a:rPr lang="ru-RU" sz="3400" dirty="0">
                <a:cs typeface="Times New Roman" panose="02020603050405020304" pitchFamily="18" charset="0"/>
              </a:rPr>
            </a:br>
            <a:endParaRPr lang="ru-RU" sz="3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астер-класс метод рисования штрихом\IMG_20210923_095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1740"/>
            <a:ext cx="3970784" cy="50608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User\Desktop\мастер-класс метод рисования штрихом\IMG_20210923_095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2" y="1621740"/>
            <a:ext cx="3960438" cy="50813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771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стер-класс метод рисования штрихом\img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6750" r="10862" b="5501"/>
          <a:stretch/>
        </p:blipFill>
        <p:spPr bwMode="auto">
          <a:xfrm>
            <a:off x="1475656" y="1844824"/>
            <a:ext cx="6436113" cy="486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10543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rgbClr val="5A6378"/>
                </a:solidFill>
                <a:cs typeface="Times New Roman" panose="02020603050405020304" pitchFamily="18" charset="0"/>
              </a:rPr>
              <a:t>Штриховка орнаментов, геометрических фигур и различных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406471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нетрадиционное рисование техника штрих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11256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40966"/>
          </a:xfrm>
        </p:spPr>
        <p:txBody>
          <a:bodyPr>
            <a:noAutofit/>
          </a:bodyPr>
          <a:lstStyle/>
          <a:p>
            <a:pPr fontAlgn="base"/>
            <a:r>
              <a:rPr lang="ru-RU" sz="1400" dirty="0">
                <a:latin typeface="+mn-lt"/>
                <a:cs typeface="Times New Roman" panose="02020603050405020304" pitchFamily="18" charset="0"/>
              </a:rPr>
              <a:t>Все элементы рисунка создаются методом штриховки. Получается интересная фактура изображения. Этим методом удобно рисовать все пушистое и мохнатое.</a:t>
            </a:r>
            <a:br>
              <a:rPr lang="ru-RU" sz="1400" dirty="0"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latin typeface="+mn-lt"/>
                <a:cs typeface="Times New Roman" panose="02020603050405020304" pitchFamily="18" charset="0"/>
              </a:rPr>
              <a:t>Техника хорошо показана на пример вот такой поделки-ЗАЙЦА.</a:t>
            </a:r>
            <a:br>
              <a:rPr lang="ru-RU" sz="1400" dirty="0"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latin typeface="+mn-lt"/>
                <a:cs typeface="Times New Roman" panose="02020603050405020304" pitchFamily="18" charset="0"/>
              </a:rPr>
              <a:t>Рисунок зайца делиться на РЯДЫ-СЕКТОРЫ, каждый из которых заштриховывается. 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5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264</TotalTime>
  <Words>732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Franklin Gothic Medium</vt:lpstr>
      <vt:lpstr>Times New Roman</vt:lpstr>
      <vt:lpstr>Wingdings</vt:lpstr>
      <vt:lpstr>Wingdings 2</vt:lpstr>
      <vt:lpstr>Сетка</vt:lpstr>
      <vt:lpstr>«Метод рисования штрихом с детьми старшего дошкольного возраста»    </vt:lpstr>
      <vt:lpstr>Мастер-класс для педагогов «Метод штриховки»</vt:lpstr>
      <vt:lpstr>Презентация PowerPoint</vt:lpstr>
      <vt:lpstr>Презентация PowerPoint</vt:lpstr>
      <vt:lpstr>Что необходимо для штриховки? </vt:lpstr>
      <vt:lpstr>КАК ПРАВИЛЬНО ВЫПОЛНЯТЬ ШТРИХОВКУ? </vt:lpstr>
      <vt:lpstr>Этап НАПРАВЛЕННОЙ штриховки. </vt:lpstr>
      <vt:lpstr>Презентация PowerPoint</vt:lpstr>
      <vt:lpstr>Все элементы рисунка создаются методом штриховки. Получается интересная фактура изображения. Этим методом удобно рисовать все пушистое и мохнатое. Техника хорошо показана на пример вот такой поделки-ЗАЙЦА. Рисунок зайца делиться на РЯДЫ-СЕКТОРЫ, каждый из которых заштриховывается. </vt:lpstr>
      <vt:lpstr>Можно дать ребенку лист бумаги – на котором нарисованы глаза и клюв страуса. Задача ребенка вокруг глаз нарисовать пушистое облако из штрихов карандашом или восковыми мелками. И потом под получившимся пушистым шаром, нарисовать шею тоже рядами штрихов. Педагог может помочь детям тем, что нарисует окружность шара головы и линии будущей шеи, и поделит шею на секторы для полосатого разноцветного штрихования. </vt:lpstr>
      <vt:lpstr>Следующий этап — РАДИАЛЬНОЕ штрихование. Штрихование по кругу уже немного знакомо детям, которые рисуют лучики у круглого солнца. Только в нашем случае штриховка должна быть ПОГУЩЕ чем лучики солнца. Для отработки этого вида штрихования подходит рисование ЕЖИКОВ (вот как на рисунке ниже) — иголки это радиальная штриховка вокруг круглого тела ежика. Ежей рисует воспитатель простым карандашом. ребенок коричневым карандашом старательно обводит очертания педагога (мордочку лапки) и потом заполняет вокруг тела ежа ШТРИХОВКУ-КОЛЮЧКИ.</vt:lpstr>
      <vt:lpstr>Презентация PowerPoint</vt:lpstr>
      <vt:lpstr>Презентация PowerPoint</vt:lpstr>
      <vt:lpstr>Презентация PowerPoint</vt:lpstr>
      <vt:lpstr>ЧЕМ ЖЕ ПОЛЕЗНА ШТРИХОВКА ДЛЯ ДЕТЕЙ? </vt:lpstr>
      <vt:lpstr>Презентация PowerPoint</vt:lpstr>
      <vt:lpstr>Презентация PowerPoint</vt:lpstr>
      <vt:lpstr>   Необходимо ребенка научить обводить фигуры, штриховать их параллельными отрезками, составлять из них простейшие предметы и образы. Это очень полезно не только для развития мелкой моторики, а также для формирования наглядно-образного мышления.  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«Метод штриховки»</dc:title>
  <dc:creator>User</dc:creator>
  <cp:lastModifiedBy>Deryabina Kristina</cp:lastModifiedBy>
  <cp:revision>41</cp:revision>
  <dcterms:created xsi:type="dcterms:W3CDTF">2021-10-15T17:52:25Z</dcterms:created>
  <dcterms:modified xsi:type="dcterms:W3CDTF">2021-12-08T16:01:54Z</dcterms:modified>
</cp:coreProperties>
</file>