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56" r:id="rId2"/>
    <p:sldId id="257" r:id="rId3"/>
    <p:sldId id="281" r:id="rId4"/>
    <p:sldId id="282" r:id="rId5"/>
    <p:sldId id="287" r:id="rId6"/>
    <p:sldId id="283" r:id="rId7"/>
    <p:sldId id="309" r:id="rId8"/>
    <p:sldId id="284" r:id="rId9"/>
    <p:sldId id="28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1"/>
    <a:srgbClr val="1595FF"/>
    <a:srgbClr val="CF6F0F"/>
    <a:srgbClr val="CC6600"/>
    <a:srgbClr val="35759D"/>
    <a:srgbClr val="35B19D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3" autoAdjust="0"/>
    <p:restoredTop sz="95565" autoAdjust="0"/>
  </p:normalViewPr>
  <p:slideViewPr>
    <p:cSldViewPr>
      <p:cViewPr varScale="1">
        <p:scale>
          <a:sx n="110" d="100"/>
          <a:sy n="110" d="100"/>
        </p:scale>
        <p:origin x="1830" y="102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8BEC37-572D-4F20-8341-2B05B6745B4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BBA4BA-87D1-49B2-A991-2941AB3E7271}" type="slidenum">
              <a:rPr lang="en-US" altLang="ru-RU"/>
              <a:pPr algn="r" eaLnBrk="1" hangingPunct="1">
                <a:spcBef>
                  <a:spcPct val="0"/>
                </a:spcBef>
              </a:pPr>
              <a:t>1</a:t>
            </a:fld>
            <a:endParaRPr lang="en-US" altLang="ru-RU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27BB48-8F38-4345-99F7-F5C57E0720DD}" type="slidenum">
              <a:rPr lang="en-US" altLang="ru-RU"/>
              <a:pPr algn="r" eaLnBrk="1" hangingPunct="1">
                <a:spcBef>
                  <a:spcPct val="0"/>
                </a:spcBef>
              </a:pPr>
              <a:t>10</a:t>
            </a:fld>
            <a:endParaRPr lang="en-US" altLang="ru-RU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57C59B-17F9-4DDD-A7D6-80377A2D09B6}" type="slidenum">
              <a:rPr lang="en-US" altLang="ru-RU"/>
              <a:pPr algn="r" eaLnBrk="1" hangingPunct="1">
                <a:spcBef>
                  <a:spcPct val="0"/>
                </a:spcBef>
              </a:pPr>
              <a:t>11</a:t>
            </a:fld>
            <a:endParaRPr lang="en-US" altLang="ru-RU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08CEDA-77F7-4707-8BF9-7181222AB2F9}" type="slidenum">
              <a:rPr lang="en-US" altLang="ru-RU"/>
              <a:pPr algn="r" eaLnBrk="1" hangingPunct="1">
                <a:spcBef>
                  <a:spcPct val="0"/>
                </a:spcBef>
              </a:pPr>
              <a:t>12</a:t>
            </a:fld>
            <a:endParaRPr lang="en-US" altLang="ru-RU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7C027A-9860-404B-AA67-1163531E66CF}" type="slidenum">
              <a:rPr lang="en-US" altLang="ru-RU"/>
              <a:pPr algn="r" eaLnBrk="1" hangingPunct="1">
                <a:spcBef>
                  <a:spcPct val="0"/>
                </a:spcBef>
              </a:pPr>
              <a:t>13</a:t>
            </a:fld>
            <a:endParaRPr lang="en-US" altLang="ru-RU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A39A56-0B33-48E3-828D-EC57DFBB0E41}" type="slidenum">
              <a:rPr lang="en-US" altLang="ru-RU"/>
              <a:pPr algn="r" eaLnBrk="1" hangingPunct="1">
                <a:spcBef>
                  <a:spcPct val="0"/>
                </a:spcBef>
              </a:pPr>
              <a:t>14</a:t>
            </a:fld>
            <a:endParaRPr lang="en-US" altLang="ru-RU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608B7D-3763-4ECA-89FB-CEFAFA19A6E1}" type="slidenum">
              <a:rPr lang="en-US" altLang="ru-RU"/>
              <a:pPr algn="r" eaLnBrk="1" hangingPunct="1">
                <a:spcBef>
                  <a:spcPct val="0"/>
                </a:spcBef>
              </a:pPr>
              <a:t>15</a:t>
            </a:fld>
            <a:endParaRPr lang="en-US" altLang="ru-RU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F0B30E-520B-4A8D-941E-6575A748BF45}" type="slidenum">
              <a:rPr lang="en-US" altLang="ru-RU"/>
              <a:pPr algn="r" eaLnBrk="1" hangingPunct="1">
                <a:spcBef>
                  <a:spcPct val="0"/>
                </a:spcBef>
              </a:pPr>
              <a:t>16</a:t>
            </a:fld>
            <a:endParaRPr lang="en-US" altLang="ru-RU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E4C09C-03B9-468D-A941-2CA7EC863819}" type="slidenum">
              <a:rPr lang="en-US" altLang="ru-RU"/>
              <a:pPr algn="r" eaLnBrk="1" hangingPunct="1">
                <a:spcBef>
                  <a:spcPct val="0"/>
                </a:spcBef>
              </a:pPr>
              <a:t>17</a:t>
            </a:fld>
            <a:endParaRPr lang="en-US" altLang="ru-RU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C968E0-40B5-44E1-B27A-90ECA99E8CBE}" type="slidenum">
              <a:rPr lang="en-US" altLang="ru-RU"/>
              <a:pPr algn="r" eaLnBrk="1" hangingPunct="1">
                <a:spcBef>
                  <a:spcPct val="0"/>
                </a:spcBef>
              </a:pPr>
              <a:t>18</a:t>
            </a:fld>
            <a:endParaRPr lang="en-US" altLang="ru-RU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B41AC9-88EC-4BDF-A32D-3347BABDBBF0}" type="slidenum">
              <a:rPr lang="en-US" altLang="ru-RU"/>
              <a:pPr algn="r" eaLnBrk="1" hangingPunct="1">
                <a:spcBef>
                  <a:spcPct val="0"/>
                </a:spcBef>
              </a:pPr>
              <a:t>19</a:t>
            </a:fld>
            <a:endParaRPr lang="en-US" altLang="ru-RU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445181-93B0-4911-BF98-E24638D55963}" type="slidenum">
              <a:rPr lang="en-US" altLang="ru-RU"/>
              <a:pPr algn="r" eaLnBrk="1" hangingPunct="1">
                <a:spcBef>
                  <a:spcPct val="0"/>
                </a:spcBef>
              </a:pPr>
              <a:t>2</a:t>
            </a:fld>
            <a:endParaRPr lang="en-US" altLang="ru-RU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983989-73E9-4AA4-9C5A-3AAEEAC32CFB}" type="slidenum">
              <a:rPr lang="en-US" altLang="ru-RU"/>
              <a:pPr algn="r" eaLnBrk="1" hangingPunct="1">
                <a:spcBef>
                  <a:spcPct val="0"/>
                </a:spcBef>
              </a:pPr>
              <a:t>20</a:t>
            </a:fld>
            <a:endParaRPr lang="en-US" altLang="ru-RU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98B344-C7C8-4F33-BE46-13460A015BAB}" type="slidenum">
              <a:rPr lang="en-US" altLang="ru-RU"/>
              <a:pPr algn="r" eaLnBrk="1" hangingPunct="1">
                <a:spcBef>
                  <a:spcPct val="0"/>
                </a:spcBef>
              </a:pPr>
              <a:t>21</a:t>
            </a:fld>
            <a:endParaRPr lang="en-US" altLang="ru-RU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6BEC5D-A204-4453-813D-D41FE506DDA3}" type="slidenum">
              <a:rPr lang="en-US" altLang="ru-RU"/>
              <a:pPr algn="r" eaLnBrk="1" hangingPunct="1">
                <a:spcBef>
                  <a:spcPct val="0"/>
                </a:spcBef>
              </a:pPr>
              <a:t>22</a:t>
            </a:fld>
            <a:endParaRPr lang="en-US" altLang="ru-RU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4FCBE9E-A461-460D-983A-30AE2DDC01B7}" type="slidenum">
              <a:rPr lang="en-US" altLang="ru-RU"/>
              <a:pPr algn="r" eaLnBrk="1" hangingPunct="1">
                <a:spcBef>
                  <a:spcPct val="0"/>
                </a:spcBef>
              </a:pPr>
              <a:t>23</a:t>
            </a:fld>
            <a:endParaRPr lang="en-US" altLang="ru-RU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652B34-2083-4850-9F8D-FDC6F5815C53}" type="slidenum">
              <a:rPr lang="en-US" altLang="ru-RU"/>
              <a:pPr algn="r" eaLnBrk="1" hangingPunct="1">
                <a:spcBef>
                  <a:spcPct val="0"/>
                </a:spcBef>
              </a:pPr>
              <a:t>24</a:t>
            </a:fld>
            <a:endParaRPr lang="en-US" altLang="ru-RU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171175-BFDE-4DD2-B654-793DA40A82B9}" type="slidenum">
              <a:rPr lang="en-US" altLang="ru-RU"/>
              <a:pPr algn="r" eaLnBrk="1" hangingPunct="1">
                <a:spcBef>
                  <a:spcPct val="0"/>
                </a:spcBef>
              </a:pPr>
              <a:t>25</a:t>
            </a:fld>
            <a:endParaRPr lang="en-US" altLang="ru-RU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84A48E-F301-4AB0-86A4-7D2D1D57A17C}" type="slidenum">
              <a:rPr lang="en-US" altLang="ru-RU"/>
              <a:pPr algn="r" eaLnBrk="1" hangingPunct="1">
                <a:spcBef>
                  <a:spcPct val="0"/>
                </a:spcBef>
              </a:pPr>
              <a:t>26</a:t>
            </a:fld>
            <a:endParaRPr lang="en-US" altLang="ru-RU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FB6538-E729-491A-A9BE-A4D22D171E35}" type="slidenum">
              <a:rPr lang="en-US" altLang="ru-RU"/>
              <a:pPr algn="r" eaLnBrk="1" hangingPunct="1">
                <a:spcBef>
                  <a:spcPct val="0"/>
                </a:spcBef>
              </a:pPr>
              <a:t>27</a:t>
            </a:fld>
            <a:endParaRPr lang="en-US" altLang="ru-RU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05B7C2-DC81-48E3-953F-15005B16D48A}" type="slidenum">
              <a:rPr lang="en-US" altLang="ru-RU"/>
              <a:pPr algn="r" eaLnBrk="1" hangingPunct="1">
                <a:spcBef>
                  <a:spcPct val="0"/>
                </a:spcBef>
              </a:pPr>
              <a:t>28</a:t>
            </a:fld>
            <a:endParaRPr lang="en-US" altLang="ru-RU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741F11-86D2-4F8E-A2EC-487DA990E5A3}" type="slidenum">
              <a:rPr lang="en-US" altLang="ru-RU"/>
              <a:pPr algn="r" eaLnBrk="1" hangingPunct="1">
                <a:spcBef>
                  <a:spcPct val="0"/>
                </a:spcBef>
              </a:pPr>
              <a:t>3</a:t>
            </a:fld>
            <a:endParaRPr lang="en-US" altLang="ru-RU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005544-B749-430C-995C-8C389E745658}" type="slidenum">
              <a:rPr lang="en-US" altLang="ru-RU"/>
              <a:pPr algn="r" eaLnBrk="1" hangingPunct="1">
                <a:spcBef>
                  <a:spcPct val="0"/>
                </a:spcBef>
              </a:pPr>
              <a:t>4</a:t>
            </a:fld>
            <a:endParaRPr lang="en-US" altLang="ru-RU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D9BAB3-F8B8-4E80-BBBA-BC5098436AAF}" type="slidenum">
              <a:rPr lang="en-US" altLang="ru-RU"/>
              <a:pPr algn="r" eaLnBrk="1" hangingPunct="1">
                <a:spcBef>
                  <a:spcPct val="0"/>
                </a:spcBef>
              </a:pPr>
              <a:t>5</a:t>
            </a:fld>
            <a:endParaRPr lang="en-US" altLang="ru-RU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1903D8-0245-4B42-B40D-083F135E539C}" type="slidenum">
              <a:rPr lang="en-US" altLang="ru-RU"/>
              <a:pPr algn="r" eaLnBrk="1" hangingPunct="1">
                <a:spcBef>
                  <a:spcPct val="0"/>
                </a:spcBef>
              </a:pPr>
              <a:t>6</a:t>
            </a:fld>
            <a:endParaRPr lang="en-US" altLang="ru-RU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EE60AE2-BFEE-4B04-8EB6-7540E25E41C3}" type="slidenum">
              <a:rPr lang="en-US" altLang="ru-RU"/>
              <a:pPr algn="r" eaLnBrk="1" hangingPunct="1">
                <a:spcBef>
                  <a:spcPct val="0"/>
                </a:spcBef>
              </a:pPr>
              <a:t>7</a:t>
            </a:fld>
            <a:endParaRPr lang="en-US" altLang="ru-RU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8972F3-E60A-497D-8AD0-D4FE79075267}" type="slidenum">
              <a:rPr lang="en-US" altLang="ru-RU"/>
              <a:pPr algn="r" eaLnBrk="1" hangingPunct="1">
                <a:spcBef>
                  <a:spcPct val="0"/>
                </a:spcBef>
              </a:pPr>
              <a:t>8</a:t>
            </a:fld>
            <a:endParaRPr lang="en-US" altLang="ru-RU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CD7478-BB96-4818-B57F-803A63DEE461}" type="slidenum">
              <a:rPr lang="en-US" altLang="ru-RU"/>
              <a:pPr algn="r" eaLnBrk="1" hangingPunct="1">
                <a:spcBef>
                  <a:spcPct val="0"/>
                </a:spcBef>
              </a:pPr>
              <a:t>9</a:t>
            </a:fld>
            <a:endParaRPr lang="en-US" altLang="ru-RU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F4BF0-7FBC-46C4-B8E0-49DDAFC8F98F}" type="datetimeFigureOut">
              <a:rPr lang="en-US"/>
              <a:pPr>
                <a:defRPr/>
              </a:pPr>
              <a:t>4/3/2018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14F38-A049-4770-8F41-179B2E750711}" type="slidenum">
              <a:rPr lang="en-US" altLang="ru-RU"/>
              <a:pPr/>
              <a:t>‹#›</a:t>
            </a:fld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6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DE5D-2988-4F18-917A-3A185536968E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F1206-A9B1-4897-A747-D5BE937D38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518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A5A2-ADE1-4314-8AE9-EAF03FA42B54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796F-6F46-45DD-B941-DCD861F8C6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457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ECD48-6A6C-42B9-B23A-AC19F2EC0567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09B31-25C8-4726-930F-0EADC6FD88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410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3670-A202-4513-BEEA-7BAE6A212A77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172EC-6B30-4F0A-A121-C77315A840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2788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7D7D-C64F-4FF5-843D-E7351647B143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41569-5A8D-48A2-810C-0921D96962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184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C236A-8F82-4E4D-83BF-BDCB6CB0598F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BDAB3-D80A-4434-9A01-40BEA3CCE3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8675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2B15-6C25-4D74-9157-F9C09923EDF5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6A865-C6FD-48BE-ABF7-1526C6AB1B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033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B80A3-533E-4458-B417-F7BE00E00080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6D35D-25C8-4D10-8A4A-481217188D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687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12CE-C496-430B-B0DD-8A91346ADB39}" type="datetimeFigureOut">
              <a:rPr lang="en-US"/>
              <a:pPr>
                <a:defRPr/>
              </a:pPr>
              <a:t>4/3/2018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BC7DA-3808-4ABC-A767-D3A504B3C70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389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022DB-45B4-449E-B85A-5C0CD8E45A6A}" type="datetimeFigureOut">
              <a:rPr lang="en-US"/>
              <a:pPr>
                <a:defRPr/>
              </a:pPr>
              <a:t>4/3/2018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C5E8C-D03F-4368-97FC-2379311F2FAC}" type="slidenum">
              <a:rPr lang="en-US" altLang="ru-RU"/>
              <a:pPr/>
              <a:t>‹#›</a:t>
            </a:fld>
            <a:endParaRPr lang="en-US" alt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6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63E99CC-C20B-44B2-A904-86690209E314}" type="datetimeFigureOut">
              <a:rPr lang="en-US"/>
              <a:pPr>
                <a:defRPr/>
              </a:pPr>
              <a:t>4/3/2018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74654C3-6434-45D4-8D5C-3CBEAB2A1C3F}" type="slidenum">
              <a:rPr lang="en-US" altLang="ru-RU"/>
              <a:pPr/>
              <a:t>‹#›</a:t>
            </a:fld>
            <a:endParaRPr lang="en-US" altLang="ru-RU" sz="10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j7GZeKhq-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19446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412875"/>
            <a:ext cx="9144000" cy="2016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98525" y="1484313"/>
            <a:ext cx="8713788" cy="1944687"/>
          </a:xfrm>
        </p:spPr>
        <p:txBody>
          <a:bodyPr/>
          <a:lstStyle/>
          <a:p>
            <a:pPr algn="l" eaLnBrk="1" hangingPunct="1"/>
            <a:r>
              <a:rPr lang="ru-RU" altLang="ru-RU" sz="4000" b="1" smtClean="0">
                <a:solidFill>
                  <a:schemeClr val="bg1"/>
                </a:solidFill>
                <a:latin typeface="Москва" pitchFamily="34" charset="-52"/>
              </a:rPr>
              <a:t>«</a:t>
            </a:r>
            <a:r>
              <a:rPr lang="ru-RU" altLang="ru-RU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ФРЁБЕЛЯ ДО РОБОТА:</a:t>
            </a:r>
            <a:r>
              <a:rPr lang="en-US" altLang="ru-RU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0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РАСТИМ БУДУЩИХ ИНЖЕНЕРОВ»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550" y="5445125"/>
            <a:ext cx="3600450" cy="1125538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Т.В. Волосовец,</a:t>
            </a:r>
            <a:endParaRPr lang="en-US" altLang="ru-RU" sz="1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ru-RU" alt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Ю.В. Карпова,</a:t>
            </a:r>
            <a:endParaRPr lang="en-US" altLang="ru-RU" sz="1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ru-RU" altLang="ru-RU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Т.В. Тимофеева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268538" y="1916113"/>
            <a:ext cx="4679950" cy="0"/>
          </a:xfrm>
          <a:prstGeom prst="lin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971550" y="3860800"/>
            <a:ext cx="48244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Парциальная </a:t>
            </a:r>
            <a:r>
              <a:rPr lang="ru-RU" b="1" kern="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образовательная программа</a:t>
            </a:r>
            <a:br>
              <a:rPr lang="ru-RU" b="1" kern="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b="1" kern="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дошкольного образования</a:t>
            </a:r>
          </a:p>
          <a:p>
            <a:pPr>
              <a:spcBef>
                <a:spcPct val="20000"/>
              </a:spcBef>
              <a:defRPr/>
            </a:pPr>
            <a:endParaRPr lang="ru-RU" b="1" kern="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3320" name="Picture 8" descr="C:\Documents and Settings\Admin\Рабочий стол\Роб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3573463"/>
            <a:ext cx="30607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611188" y="1484313"/>
            <a:ext cx="0" cy="18002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388350" y="1484313"/>
            <a:ext cx="0" cy="18002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253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6732588" y="549275"/>
            <a:ext cx="0" cy="4667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0825" y="549275"/>
            <a:ext cx="0" cy="503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6624638" cy="539750"/>
          </a:xfrm>
        </p:spPr>
        <p:txBody>
          <a:bodyPr/>
          <a:lstStyle/>
          <a:p>
            <a:pPr algn="l" eaLnBrk="1" hangingPunct="1"/>
            <a:r>
              <a:rPr lang="ru-RU" altLang="ru-RU" sz="20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ТЕХНИЧЕСКОГО ОБРАЗОВАНИЯ</a:t>
            </a:r>
            <a:br>
              <a:rPr lang="ru-RU" altLang="ru-RU" sz="20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ДЕТСКОМ САДУ</a:t>
            </a:r>
          </a:p>
        </p:txBody>
      </p:sp>
      <p:grpSp>
        <p:nvGrpSpPr>
          <p:cNvPr id="22535" name="Группа 54"/>
          <p:cNvGrpSpPr>
            <a:grpSpLocks/>
          </p:cNvGrpSpPr>
          <p:nvPr/>
        </p:nvGrpSpPr>
        <p:grpSpPr bwMode="auto">
          <a:xfrm>
            <a:off x="971550" y="1557338"/>
            <a:ext cx="7272338" cy="4751387"/>
            <a:chOff x="935596" y="1952836"/>
            <a:chExt cx="7272808" cy="4752528"/>
          </a:xfrm>
        </p:grpSpPr>
        <p:sp>
          <p:nvSpPr>
            <p:cNvPr id="44" name="Овал 43"/>
            <p:cNvSpPr/>
            <p:nvPr/>
          </p:nvSpPr>
          <p:spPr>
            <a:xfrm>
              <a:off x="6120706" y="4545846"/>
              <a:ext cx="1890835" cy="180700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0195" y="4329894"/>
              <a:ext cx="2487773" cy="237547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Стрелка вправо 45"/>
            <p:cNvSpPr/>
            <p:nvPr/>
          </p:nvSpPr>
          <p:spPr>
            <a:xfrm rot="5400000">
              <a:off x="4301250" y="3663037"/>
              <a:ext cx="720898" cy="61281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Стрелка вправо 46"/>
            <p:cNvSpPr/>
            <p:nvPr/>
          </p:nvSpPr>
          <p:spPr>
            <a:xfrm rot="5400000">
              <a:off x="6551656" y="3752753"/>
              <a:ext cx="973371" cy="61281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Стрелка вправо 47"/>
            <p:cNvSpPr/>
            <p:nvPr/>
          </p:nvSpPr>
          <p:spPr>
            <a:xfrm rot="5400000">
              <a:off x="1673762" y="3663037"/>
              <a:ext cx="792352" cy="61122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972111" y="4364827"/>
              <a:ext cx="2232169" cy="21325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35596" y="1952836"/>
              <a:ext cx="7272808" cy="16561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72111" y="1989357"/>
              <a:ext cx="7164850" cy="17387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ru-RU" sz="2800" b="1" dirty="0">
                  <a:solidFill>
                    <a:srgbClr val="0070C0"/>
                  </a:solidFill>
                  <a:cs typeface="Arial" pitchFamily="34" charset="0"/>
                </a:rPr>
                <a:t>Классификатор технических наук</a:t>
              </a:r>
              <a:r>
                <a:rPr lang="ru-RU" sz="1400" dirty="0">
                  <a:solidFill>
                    <a:srgbClr val="0070C0"/>
                  </a:solidFill>
                  <a:cs typeface="Arial" pitchFamily="34" charset="0"/>
                </a:rPr>
                <a:t> </a:t>
              </a:r>
            </a:p>
            <a:p>
              <a:pPr>
                <a:spcBef>
                  <a:spcPts val="600"/>
                </a:spcBef>
                <a:defRPr/>
              </a:pP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(Приказ </a:t>
              </a:r>
              <a:r>
                <a:rPr lang="ru-RU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Минобрнауки</a:t>
              </a: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 РФ № 59 от 25.02.2009г.)«Об утверждении Номенклатуры научных специальностей, по которым присуждаются ученые степени» с изменениями и дополнениями </a:t>
              </a:r>
              <a:b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</a:br>
              <a: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от 14.12.2015г. И Постановление Минтруда РФ «Квалификационный справочник должностей руководителей, специалистов и других служащих» от 21.08.1998г. №37. с изменениями и дополнениями (специальность «Инженер»).</a:t>
              </a:r>
              <a:br>
                <a:rPr lang="ru-RU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</a:b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544" name="TextBox 51"/>
            <p:cNvSpPr txBox="1">
              <a:spLocks noChangeArrowheads="1"/>
            </p:cNvSpPr>
            <p:nvPr/>
          </p:nvSpPr>
          <p:spPr bwMode="auto">
            <a:xfrm>
              <a:off x="971600" y="4581128"/>
              <a:ext cx="2232248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70C0"/>
                  </a:solidFill>
                  <a:latin typeface="Arial" panose="020B0604020202020204" pitchFamily="34" charset="0"/>
                </a:rPr>
                <a:t>Определить предпосылки формирования компетентности в дошкольном возрасте  по специальности «Инженер»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40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5" name="TextBox 52"/>
            <p:cNvSpPr txBox="1">
              <a:spLocks noChangeArrowheads="1"/>
            </p:cNvSpPr>
            <p:nvPr/>
          </p:nvSpPr>
          <p:spPr bwMode="auto">
            <a:xfrm>
              <a:off x="3527884" y="4565446"/>
              <a:ext cx="2232248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70C0"/>
                  </a:solidFill>
                  <a:latin typeface="Arial" panose="020B0604020202020204" pitchFamily="34" charset="0"/>
                </a:rPr>
                <a:t>Выявить </a:t>
              </a:r>
              <a:endParaRPr lang="en-US" altLang="ru-RU" sz="1400" b="1">
                <a:solidFill>
                  <a:srgbClr val="0070C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70C0"/>
                  </a:solidFill>
                  <a:latin typeface="Arial" panose="020B0604020202020204" pitchFamily="34" charset="0"/>
                </a:rPr>
                <a:t>основные умения, навыки необходимые для формирования готовности дошколь</a:t>
              </a:r>
              <a:r>
                <a:rPr lang="en-US" altLang="ru-RU" sz="1400" b="1">
                  <a:solidFill>
                    <a:srgbClr val="0070C0"/>
                  </a:solidFill>
                  <a:latin typeface="Arial" panose="020B0604020202020204" pitchFamily="34" charset="0"/>
                </a:rPr>
                <a:t>-</a:t>
              </a:r>
              <a:r>
                <a:rPr lang="ru-RU" altLang="ru-RU" sz="1400" b="1">
                  <a:solidFill>
                    <a:srgbClr val="0070C0"/>
                  </a:solidFill>
                  <a:latin typeface="Arial" panose="020B0604020202020204" pitchFamily="34" charset="0"/>
                </a:rPr>
                <a:t>ников к изучению основ технических наук</a:t>
              </a:r>
            </a:p>
          </p:txBody>
        </p:sp>
        <p:sp>
          <p:nvSpPr>
            <p:cNvPr id="22546" name="TextBox 53"/>
            <p:cNvSpPr txBox="1">
              <a:spLocks noChangeArrowheads="1"/>
            </p:cNvSpPr>
            <p:nvPr/>
          </p:nvSpPr>
          <p:spPr bwMode="auto">
            <a:xfrm>
              <a:off x="5940152" y="5013176"/>
              <a:ext cx="2232248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70C0"/>
                  </a:solidFill>
                  <a:latin typeface="Arial" panose="020B0604020202020204" pitchFamily="34" charset="0"/>
                </a:rPr>
                <a:t>Соответствие планируемых результатов</a:t>
              </a:r>
              <a:endParaRPr lang="en-US" altLang="ru-RU" sz="1400" b="1">
                <a:solidFill>
                  <a:srgbClr val="0070C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70C0"/>
                  </a:solidFill>
                  <a:latin typeface="Arial" panose="020B0604020202020204" pitchFamily="34" charset="0"/>
                </a:rPr>
                <a:t>с ФГОС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Выноска со стрелкой вниз 39"/>
          <p:cNvSpPr/>
          <p:nvPr/>
        </p:nvSpPr>
        <p:spPr>
          <a:xfrm>
            <a:off x="503238" y="1773238"/>
            <a:ext cx="2052637" cy="197961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2" name="Выноска со стрелкой вниз 31"/>
          <p:cNvSpPr/>
          <p:nvPr/>
        </p:nvSpPr>
        <p:spPr>
          <a:xfrm>
            <a:off x="6588125" y="1773238"/>
            <a:ext cx="2052638" cy="197961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3546475" y="1773238"/>
            <a:ext cx="2051050" cy="1979612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355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8459788" y="549275"/>
            <a:ext cx="0" cy="503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172450" cy="539750"/>
          </a:xfrm>
        </p:spPr>
        <p:txBody>
          <a:bodyPr/>
          <a:lstStyle/>
          <a:p>
            <a:pPr algn="l" eaLnBrk="1" hangingPunct="1"/>
            <a:r>
              <a:rPr lang="ru-RU" altLang="ru-RU" sz="18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КОНСТРУКТОРОВ, НАПРАВЛЕННЫЕ НА РАЗВИТИЕ ТЕХНИЧЕСКОГО ТВОРЧЕСТВА РЕБЁНКА ДОШКОЛЬНОГО ВОЗРАСТА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0825" y="584200"/>
            <a:ext cx="0" cy="5048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27"/>
          <p:cNvSpPr txBox="1">
            <a:spLocks noChangeArrowheads="1"/>
          </p:cNvSpPr>
          <p:nvPr/>
        </p:nvSpPr>
        <p:spPr bwMode="auto">
          <a:xfrm>
            <a:off x="358775" y="1989138"/>
            <a:ext cx="2341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70C0"/>
                </a:solidFill>
                <a:latin typeface="Arial" panose="020B0604020202020204" pitchFamily="34" charset="0"/>
              </a:rPr>
              <a:t>Игровой набор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70C0"/>
                </a:solidFill>
                <a:latin typeface="Arial" panose="020B0604020202020204" pitchFamily="34" charset="0"/>
              </a:rPr>
              <a:t>«Дары Фрёбеля»</a:t>
            </a:r>
          </a:p>
        </p:txBody>
      </p:sp>
      <p:sp>
        <p:nvSpPr>
          <p:cNvPr id="23563" name="TextBox 28"/>
          <p:cNvSpPr txBox="1">
            <a:spLocks noChangeArrowheads="1"/>
          </p:cNvSpPr>
          <p:nvPr/>
        </p:nvSpPr>
        <p:spPr bwMode="auto">
          <a:xfrm>
            <a:off x="3384550" y="2154238"/>
            <a:ext cx="2339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70C0"/>
                </a:solidFill>
                <a:latin typeface="Arial" panose="020B0604020202020204" pitchFamily="34" charset="0"/>
              </a:rPr>
              <a:t>Конструкторы</a:t>
            </a:r>
          </a:p>
        </p:txBody>
      </p:sp>
      <p:sp>
        <p:nvSpPr>
          <p:cNvPr id="23564" name="TextBox 29"/>
          <p:cNvSpPr txBox="1">
            <a:spLocks noChangeArrowheads="1"/>
          </p:cNvSpPr>
          <p:nvPr/>
        </p:nvSpPr>
        <p:spPr bwMode="auto">
          <a:xfrm>
            <a:off x="6443663" y="2154238"/>
            <a:ext cx="2341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70C0"/>
                </a:solidFill>
                <a:latin typeface="Arial" panose="020B0604020202020204" pitchFamily="34" charset="0"/>
              </a:rPr>
              <a:t>Робототехника</a:t>
            </a:r>
          </a:p>
        </p:txBody>
      </p:sp>
      <p:pic>
        <p:nvPicPr>
          <p:cNvPr id="33" name="Picture 1" descr="D:\ФОТО СП\фребель\фре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9552" y="4005064"/>
            <a:ext cx="1980220" cy="2488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2" descr="D:\ФОТО СП\фото -конструирование\SAM_3229.JPG"/>
          <p:cNvPicPr>
            <a:picLocks noChangeAspect="1" noChangeArrowheads="1"/>
          </p:cNvPicPr>
          <p:nvPr/>
        </p:nvPicPr>
        <p:blipFill>
          <a:blip r:embed="rId5" cstate="print"/>
          <a:srcRect l="10125" t="10857" r="44313" b="8144"/>
          <a:stretch>
            <a:fillRect/>
          </a:stretch>
        </p:blipFill>
        <p:spPr bwMode="auto">
          <a:xfrm>
            <a:off x="3653898" y="4005063"/>
            <a:ext cx="1836204" cy="2497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" descr="D:\ФОТО СП\икаренок 2017\IMG_20170112_1724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236" y="4005064"/>
            <a:ext cx="183293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457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8064500" y="549275"/>
            <a:ext cx="0" cy="503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669213" cy="539750"/>
          </a:xfrm>
        </p:spPr>
        <p:txBody>
          <a:bodyPr/>
          <a:lstStyle/>
          <a:p>
            <a:pPr algn="l" eaLnBrk="1" hangingPunct="1"/>
            <a:r>
              <a:rPr lang="ru-RU" altLang="ru-RU" sz="18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ИГРОВОГО НАБОРА «ДАРЫ ФРЁБЕЛЯ» НА РАЗВИТИЕ РЕБЁНКА И КАЧЕСТВО ОБРАЗОВАТЕЛЬНОЙ ДЕЯТЕЛЬНОСТИ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0825" y="584200"/>
            <a:ext cx="0" cy="5048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http://detsad114.ucoz.ru/_ld/7/28544045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707904" y="1628800"/>
            <a:ext cx="3096344" cy="196721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5" descr="http://www.maam.ru/upload/blogs/detsad-13047-1425209390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19426" r="22296" b="36972"/>
          <a:stretch>
            <a:fillRect/>
          </a:stretch>
        </p:blipFill>
        <p:spPr bwMode="auto">
          <a:xfrm rot="560154">
            <a:off x="6588224" y="2780928"/>
            <a:ext cx="194421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Picture 7" descr="http://www.maam.ru/upload/blogs/detsad-784335-1488035037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t="7840" r="10239" b="18241"/>
          <a:stretch>
            <a:fillRect/>
          </a:stretch>
        </p:blipFill>
        <p:spPr bwMode="auto">
          <a:xfrm rot="20973006">
            <a:off x="4526528" y="3865921"/>
            <a:ext cx="186566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395288" y="1628775"/>
            <a:ext cx="3384550" cy="535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57200" algn="l"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Развитие</a:t>
            </a:r>
          </a:p>
          <a:p>
            <a:pPr indent="-457200" algn="l"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самостоятельности</a:t>
            </a:r>
          </a:p>
          <a:p>
            <a:pPr indent="-457200" algn="l"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и инициативности.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Развитие творческой 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деятельности.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Создание 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эмоционального 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единения взрослого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и ребенка.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Стимулирование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коммуникативной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деятельности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родителей через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совместную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проектную        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деятельность.</a:t>
            </a:r>
          </a:p>
          <a:p>
            <a:pPr algn="l">
              <a:buFont typeface="Wingdings" pitchFamily="2" charset="2"/>
              <a:buChar char="q"/>
              <a:defRPr/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560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6659563" y="549275"/>
            <a:ext cx="0" cy="503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6300788" cy="539750"/>
          </a:xfrm>
        </p:spPr>
        <p:txBody>
          <a:bodyPr/>
          <a:lstStyle/>
          <a:p>
            <a:pPr algn="l" eaLnBrk="1" hangingPunct="1"/>
            <a:r>
              <a:rPr lang="ru-RU" altLang="ru-RU" sz="18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КОНСТРУКТОРОВ НА РАЗВИТИЕ РЕБЁНКА</a:t>
            </a:r>
            <a:br>
              <a:rPr lang="ru-RU" altLang="ru-RU" sz="18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КАЧЕСТВО ОБРАЗОВАТЕЛЬНОЙ ДЕЯТЕЛЬНОСТИ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0825" y="584200"/>
            <a:ext cx="0" cy="5048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288" y="1722438"/>
            <a:ext cx="428466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57200" algn="l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Формирование способности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к волевым усилиям, направленных 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на достижение результата.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Развитие основ трудолюбия.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Развитие способности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к планированию.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Развитие воображения,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образного мышления.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Развитие способности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систематизировать.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Развитие творческой активности.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Развитие моторики рук.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21249332">
            <a:off x="5027707" y="1652421"/>
            <a:ext cx="268830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2" descr="D:\ФОТО СП\фото -конструирование\SAM_3459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1030500">
            <a:off x="5568972" y="4037636"/>
            <a:ext cx="2723795" cy="20428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662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6551613" y="549275"/>
            <a:ext cx="0" cy="503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6300788" cy="539750"/>
          </a:xfrm>
        </p:spPr>
        <p:txBody>
          <a:bodyPr/>
          <a:lstStyle/>
          <a:p>
            <a:pPr algn="l" eaLnBrk="1" hangingPunct="1"/>
            <a:r>
              <a:rPr lang="ru-RU" altLang="ru-RU" sz="18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ВЛИЯНИЕ РОБОТЕХНИКИ НА РАЗВИТИЕ РЕБЁНКА</a:t>
            </a:r>
            <a:br>
              <a:rPr lang="ru-RU" altLang="ru-RU" sz="18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КАЧЕСТВО ОБРАЗОВАТЕЛЬНОЙ ДЕЯТЕЛЬНОСТИ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50825" y="584200"/>
            <a:ext cx="0" cy="5048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288" y="1724025"/>
            <a:ext cx="5940425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57200" algn="l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Приобретение современных 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политехнических представлений и умений.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Формирование предпосылок технических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и технологических компетенций.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Развитие познавательных процессов  (восприятие,  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воображение, мышление, память, речь и др.).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Формирование личных качеств (самостоятельность, 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инициативность, трудолюбие, ответственность, 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коммуникабельность, толерантность, стремление</a:t>
            </a:r>
            <a:b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к успеху, потребность в самореализации).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Формирование навыков  коммуникации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межличностного общения.</a:t>
            </a:r>
          </a:p>
          <a:p>
            <a:pPr indent="-4572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Формирование «командного духа», умение</a:t>
            </a:r>
          </a:p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       работать в команде.</a:t>
            </a:r>
          </a:p>
          <a:p>
            <a:pPr>
              <a:defRPr/>
            </a:pPr>
            <a:endParaRPr lang="ru-RU" sz="18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7" name="Picture 1" descr="D:\ФОТО СП\фото -конструирование\IMG_20161206_115847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5142" t="6667" r="28802"/>
          <a:stretch>
            <a:fillRect/>
          </a:stretch>
        </p:blipFill>
        <p:spPr bwMode="auto">
          <a:xfrm rot="21321501">
            <a:off x="6844049" y="1699984"/>
            <a:ext cx="1838233" cy="19480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t="13688" r="20834" b="14284"/>
          <a:stretch>
            <a:fillRect/>
          </a:stretch>
        </p:blipFill>
        <p:spPr bwMode="auto">
          <a:xfrm rot="1014482" flipH="1">
            <a:off x="6663814" y="4203092"/>
            <a:ext cx="1912892" cy="20420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6551613" y="549275"/>
            <a:ext cx="0" cy="503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0825" y="584200"/>
            <a:ext cx="0" cy="5048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875" y="1125538"/>
            <a:ext cx="8532813" cy="614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57200" algn="l">
              <a:spcBef>
                <a:spcPts val="0"/>
              </a:spcBef>
              <a:defRPr/>
            </a:pP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Разработка системы  формирования у детей предпосылок готовности к изучению технических наук средствами игрового оборудования в соответствии с ФГОС ДО.</a:t>
            </a: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grpSp>
        <p:nvGrpSpPr>
          <p:cNvPr id="27653" name="Группа 10"/>
          <p:cNvGrpSpPr>
            <a:grpSpLocks/>
          </p:cNvGrpSpPr>
          <p:nvPr/>
        </p:nvGrpSpPr>
        <p:grpSpPr bwMode="auto">
          <a:xfrm>
            <a:off x="0" y="0"/>
            <a:ext cx="9144000" cy="1016000"/>
            <a:chOff x="0" y="1"/>
            <a:chExt cx="9144000" cy="101673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"/>
              <a:ext cx="1944688" cy="10167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7667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672"/>
              <a:ext cx="9144000" cy="54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>
              <a:off x="3527425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50825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3276600" cy="539750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ПРОГРАММЫ</a:t>
            </a:r>
          </a:p>
        </p:txBody>
      </p:sp>
      <p:grpSp>
        <p:nvGrpSpPr>
          <p:cNvPr id="27655" name="Группа 35"/>
          <p:cNvGrpSpPr>
            <a:grpSpLocks/>
          </p:cNvGrpSpPr>
          <p:nvPr/>
        </p:nvGrpSpPr>
        <p:grpSpPr bwMode="auto">
          <a:xfrm>
            <a:off x="0" y="1881188"/>
            <a:ext cx="9144000" cy="539750"/>
            <a:chOff x="0" y="2672916"/>
            <a:chExt cx="9144000" cy="540060"/>
          </a:xfrm>
        </p:grpSpPr>
        <p:pic>
          <p:nvPicPr>
            <p:cNvPr id="27662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72916"/>
              <a:ext cx="9144000" cy="54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4"/>
            <p:cNvSpPr txBox="1">
              <a:spLocks noChangeArrowheads="1"/>
            </p:cNvSpPr>
            <p:nvPr/>
          </p:nvSpPr>
          <p:spPr bwMode="auto">
            <a:xfrm>
              <a:off x="358775" y="2672916"/>
              <a:ext cx="4213225" cy="54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l">
                <a:defRPr/>
              </a:pPr>
              <a:r>
                <a:rPr lang="ru-RU" b="1" dirty="0">
                  <a:solidFill>
                    <a:srgbClr val="FFDD71"/>
                  </a:solidFill>
                  <a:latin typeface="Arial" charset="0"/>
                  <a:ea typeface="+mj-ea"/>
                  <a:cs typeface="Arial" charset="0"/>
                </a:rPr>
                <a:t>ЗАДАЧИ ПРОГРАММЫ</a:t>
              </a: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50825" y="2780928"/>
              <a:ext cx="0" cy="2875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3959225" y="2780928"/>
              <a:ext cx="0" cy="28750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68313" y="2555875"/>
            <a:ext cx="8999537" cy="451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360000" algn="l">
              <a:spcBef>
                <a:spcPts val="120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В условиях реализации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ФгОС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ДО организовать в образовательном пространстве ДОО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в предметную игровую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техносреду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, адекватную возрастным особенностям и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совре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-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менным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требованиям к политехнической подготовке детей (к ее содержанию, матери-  </a:t>
            </a:r>
          </a:p>
          <a:p>
            <a:pPr indent="-360000" algn="l">
              <a:spcBef>
                <a:spcPts val="0"/>
              </a:spcBef>
              <a:defRPr/>
            </a:pP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ально-техническому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, организационно - методическому и дидактическому обеспечению);</a:t>
            </a:r>
          </a:p>
          <a:p>
            <a:pPr indent="-360000" algn="l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Формировать основы технической грамотности воспитанников;</a:t>
            </a:r>
          </a:p>
          <a:p>
            <a:pPr indent="-360000" algn="l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Развивать технические  и конструктивные умения в специфических  для дошкольного возраста видах детской деятельности;</a:t>
            </a:r>
          </a:p>
          <a:p>
            <a:pPr indent="-360000" algn="l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Обеспечить освоение детьми начального опыта работы с отдельными техническими объектами (в виде игрового оборудования);</a:t>
            </a:r>
          </a:p>
          <a:p>
            <a:pPr indent="-360000" algn="l">
              <a:spcBef>
                <a:spcPts val="60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Оценить результативность системы педагогической работы, направленной на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форми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-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рование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у воспитанников, в соответствии с ФГОС ДО, предпосылок готовности к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изуче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-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нию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технических наук средствами игрового оборудования.</a:t>
            </a:r>
          </a:p>
          <a:p>
            <a:pPr indent="-360000" algn="l">
              <a:spcBef>
                <a:spcPts val="1200"/>
              </a:spcBef>
              <a:defRPr/>
            </a:pPr>
            <a:r>
              <a:rPr lang="ru-RU" sz="1400" dirty="0">
                <a:solidFill>
                  <a:srgbClr val="0070C0"/>
                </a:solidFill>
                <a:latin typeface="Arial" charset="0"/>
              </a:rPr>
              <a:t>(Программа может использоваться как часть, формируемая участниками образовательных</a:t>
            </a:r>
            <a:br>
              <a:rPr lang="ru-RU" sz="1400" dirty="0">
                <a:solidFill>
                  <a:srgbClr val="0070C0"/>
                </a:solidFill>
                <a:latin typeface="Arial" charset="0"/>
              </a:rPr>
            </a:br>
            <a:r>
              <a:rPr lang="ru-RU" sz="1400" dirty="0">
                <a:solidFill>
                  <a:srgbClr val="0070C0"/>
                </a:solidFill>
                <a:latin typeface="Arial" charset="0"/>
              </a:rPr>
              <a:t>отношений, при разработке Основной общеобразовательной программы дошкольного</a:t>
            </a:r>
            <a:br>
              <a:rPr lang="ru-RU" sz="1400" dirty="0">
                <a:solidFill>
                  <a:srgbClr val="0070C0"/>
                </a:solidFill>
                <a:latin typeface="Arial" charset="0"/>
              </a:rPr>
            </a:br>
            <a:r>
              <a:rPr lang="ru-RU" sz="1400" dirty="0">
                <a:solidFill>
                  <a:srgbClr val="0070C0"/>
                </a:solidFill>
                <a:latin typeface="Arial" charset="0"/>
              </a:rPr>
              <a:t>образования – вариативная часть ООП).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/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27657" name="TextBox 37"/>
          <p:cNvSpPr txBox="1">
            <a:spLocks noChangeArrowheads="1"/>
          </p:cNvSpPr>
          <p:nvPr/>
        </p:nvSpPr>
        <p:spPr bwMode="auto">
          <a:xfrm>
            <a:off x="0" y="2565400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1.</a:t>
            </a:r>
          </a:p>
        </p:txBody>
      </p:sp>
      <p:sp>
        <p:nvSpPr>
          <p:cNvPr id="27658" name="TextBox 38"/>
          <p:cNvSpPr txBox="1">
            <a:spLocks noChangeArrowheads="1"/>
          </p:cNvSpPr>
          <p:nvPr/>
        </p:nvSpPr>
        <p:spPr bwMode="auto">
          <a:xfrm>
            <a:off x="0" y="3608388"/>
            <a:ext cx="468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2.</a:t>
            </a:r>
          </a:p>
        </p:txBody>
      </p:sp>
      <p:sp>
        <p:nvSpPr>
          <p:cNvPr id="27659" name="TextBox 39"/>
          <p:cNvSpPr txBox="1">
            <a:spLocks noChangeArrowheads="1"/>
          </p:cNvSpPr>
          <p:nvPr/>
        </p:nvSpPr>
        <p:spPr bwMode="auto">
          <a:xfrm>
            <a:off x="0" y="3933825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3.</a:t>
            </a:r>
          </a:p>
        </p:txBody>
      </p:sp>
      <p:sp>
        <p:nvSpPr>
          <p:cNvPr id="27660" name="TextBox 40"/>
          <p:cNvSpPr txBox="1">
            <a:spLocks noChangeArrowheads="1"/>
          </p:cNvSpPr>
          <p:nvPr/>
        </p:nvSpPr>
        <p:spPr bwMode="auto">
          <a:xfrm>
            <a:off x="0" y="5049838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5.</a:t>
            </a:r>
          </a:p>
        </p:txBody>
      </p:sp>
      <p:sp>
        <p:nvSpPr>
          <p:cNvPr id="27661" name="TextBox 41"/>
          <p:cNvSpPr txBox="1">
            <a:spLocks noChangeArrowheads="1"/>
          </p:cNvSpPr>
          <p:nvPr/>
        </p:nvSpPr>
        <p:spPr bwMode="auto">
          <a:xfrm>
            <a:off x="0" y="4500563"/>
            <a:ext cx="468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11"/>
          <p:cNvGrpSpPr>
            <a:grpSpLocks/>
          </p:cNvGrpSpPr>
          <p:nvPr/>
        </p:nvGrpSpPr>
        <p:grpSpPr bwMode="auto">
          <a:xfrm>
            <a:off x="0" y="0"/>
            <a:ext cx="9144000" cy="1016000"/>
            <a:chOff x="0" y="1"/>
            <a:chExt cx="9144000" cy="101673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"/>
              <a:ext cx="1944688" cy="10167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868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672"/>
              <a:ext cx="9144000" cy="54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Прямая соединительная линия 24"/>
            <p:cNvCxnSpPr/>
            <p:nvPr/>
          </p:nvCxnSpPr>
          <p:spPr>
            <a:xfrm>
              <a:off x="6696075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50825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6372225" cy="539750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РЕАЛИЗАЦИИ ПРОГРАММЫ</a:t>
            </a:r>
          </a:p>
        </p:txBody>
      </p:sp>
      <p:sp>
        <p:nvSpPr>
          <p:cNvPr id="28676" name="Прямоугольник 27"/>
          <p:cNvSpPr>
            <a:spLocks noChangeArrowheads="1"/>
          </p:cNvSpPr>
          <p:nvPr/>
        </p:nvSpPr>
        <p:spPr bwMode="auto">
          <a:xfrm>
            <a:off x="123825" y="1052513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( ФГОС ДО п 1.4)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313" y="1484313"/>
            <a:ext cx="8747125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457200" algn="l">
              <a:spcBef>
                <a:spcPts val="600"/>
              </a:spcBef>
              <a:defRPr/>
            </a:pPr>
            <a:r>
              <a:rPr lang="ru-RU" sz="1600" spc="-2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Полноценное проживание ребенком всех этапов детства, обогащение детского развития; </a:t>
            </a:r>
          </a:p>
          <a:p>
            <a:pPr indent="-457200" algn="l">
              <a:spcBef>
                <a:spcPts val="120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Построение процесса  образовательной деятельности на основе индивидуальных особенностей каждого ребенка, при котором сам ребенок становится активным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в выборе и содержания своего образования. Становится субъектом образования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(далее индивидуализация дошкольного образования);</a:t>
            </a:r>
          </a:p>
          <a:p>
            <a:pPr indent="-457200" algn="l">
              <a:spcBef>
                <a:spcPts val="120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Содействие и сотрудничество детей и взрослых, признание ребенка полноценным участником образовательных отношений;</a:t>
            </a:r>
          </a:p>
          <a:p>
            <a:pPr indent="-457200" algn="l">
              <a:spcBef>
                <a:spcPts val="120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Поддержка инициативы детей в различных видах деятельности;</a:t>
            </a:r>
          </a:p>
          <a:p>
            <a:pPr indent="-457200" algn="l">
              <a:spcBef>
                <a:spcPts val="120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Сотрудничество окольной организации с семьей;</a:t>
            </a:r>
          </a:p>
          <a:p>
            <a:pPr indent="-457200" algn="l">
              <a:spcBef>
                <a:spcPts val="120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Приобщение детей к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социокультурным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 нормам, традициям семьи, общества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и государства;</a:t>
            </a:r>
          </a:p>
          <a:p>
            <a:pPr indent="-457200" algn="l">
              <a:spcBef>
                <a:spcPts val="120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Формирование познавательных интересов и познавательных действий ребенка</a:t>
            </a:r>
            <a:b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в различных видах деятельности;</a:t>
            </a:r>
          </a:p>
          <a:p>
            <a:pPr indent="-457200" algn="l">
              <a:spcBef>
                <a:spcPts val="120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Возрастная адекватность дошкольного образования ( соответствие условий, требований, методов возрасту и особенностям развития);</a:t>
            </a:r>
          </a:p>
          <a:p>
            <a:pPr indent="-457200" algn="l">
              <a:spcBef>
                <a:spcPts val="120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Учет этнокультурной ситуации развития детей.</a:t>
            </a:r>
          </a:p>
        </p:txBody>
      </p:sp>
      <p:grpSp>
        <p:nvGrpSpPr>
          <p:cNvPr id="28678" name="Группа 31"/>
          <p:cNvGrpSpPr>
            <a:grpSpLocks/>
          </p:cNvGrpSpPr>
          <p:nvPr/>
        </p:nvGrpSpPr>
        <p:grpSpPr bwMode="auto">
          <a:xfrm>
            <a:off x="0" y="1470025"/>
            <a:ext cx="468313" cy="5199063"/>
            <a:chOff x="0" y="1470266"/>
            <a:chExt cx="468313" cy="5199094"/>
          </a:xfrm>
        </p:grpSpPr>
        <p:sp>
          <p:nvSpPr>
            <p:cNvPr id="28679" name="TextBox 29"/>
            <p:cNvSpPr txBox="1">
              <a:spLocks noChangeArrowheads="1"/>
            </p:cNvSpPr>
            <p:nvPr/>
          </p:nvSpPr>
          <p:spPr bwMode="auto">
            <a:xfrm>
              <a:off x="0" y="1470266"/>
              <a:ext cx="468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70C0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  <p:sp>
          <p:nvSpPr>
            <p:cNvPr id="28680" name="TextBox 30"/>
            <p:cNvSpPr txBox="1">
              <a:spLocks noChangeArrowheads="1"/>
            </p:cNvSpPr>
            <p:nvPr/>
          </p:nvSpPr>
          <p:spPr bwMode="auto">
            <a:xfrm>
              <a:off x="0" y="1866310"/>
              <a:ext cx="468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70C0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  <p:sp>
          <p:nvSpPr>
            <p:cNvPr id="28681" name="TextBox 31"/>
            <p:cNvSpPr txBox="1">
              <a:spLocks noChangeArrowheads="1"/>
            </p:cNvSpPr>
            <p:nvPr/>
          </p:nvSpPr>
          <p:spPr bwMode="auto">
            <a:xfrm>
              <a:off x="0" y="2996952"/>
              <a:ext cx="468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70C0"/>
                  </a:solidFill>
                  <a:latin typeface="Arial" panose="020B0604020202020204" pitchFamily="34" charset="0"/>
                </a:rPr>
                <a:t>3.</a:t>
              </a:r>
            </a:p>
          </p:txBody>
        </p:sp>
        <p:sp>
          <p:nvSpPr>
            <p:cNvPr id="28682" name="TextBox 32"/>
            <p:cNvSpPr txBox="1">
              <a:spLocks noChangeArrowheads="1"/>
            </p:cNvSpPr>
            <p:nvPr/>
          </p:nvSpPr>
          <p:spPr bwMode="auto">
            <a:xfrm>
              <a:off x="0" y="3630506"/>
              <a:ext cx="468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70C0"/>
                  </a:solidFill>
                  <a:latin typeface="Arial" panose="020B0604020202020204" pitchFamily="34" charset="0"/>
                </a:rPr>
                <a:t>4.</a:t>
              </a:r>
            </a:p>
          </p:txBody>
        </p:sp>
        <p:sp>
          <p:nvSpPr>
            <p:cNvPr id="28683" name="TextBox 33"/>
            <p:cNvSpPr txBox="1">
              <a:spLocks noChangeArrowheads="1"/>
            </p:cNvSpPr>
            <p:nvPr/>
          </p:nvSpPr>
          <p:spPr bwMode="auto">
            <a:xfrm>
              <a:off x="0" y="4026550"/>
              <a:ext cx="468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70C0"/>
                  </a:solidFill>
                  <a:latin typeface="Arial" panose="020B0604020202020204" pitchFamily="34" charset="0"/>
                </a:rPr>
                <a:t>5.</a:t>
              </a:r>
            </a:p>
          </p:txBody>
        </p:sp>
        <p:sp>
          <p:nvSpPr>
            <p:cNvPr id="28684" name="TextBox 34"/>
            <p:cNvSpPr txBox="1">
              <a:spLocks noChangeArrowheads="1"/>
            </p:cNvSpPr>
            <p:nvPr/>
          </p:nvSpPr>
          <p:spPr bwMode="auto">
            <a:xfrm>
              <a:off x="0" y="4422594"/>
              <a:ext cx="468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70C0"/>
                  </a:solidFill>
                  <a:latin typeface="Arial" panose="020B0604020202020204" pitchFamily="34" charset="0"/>
                </a:rPr>
                <a:t>6.</a:t>
              </a:r>
            </a:p>
          </p:txBody>
        </p:sp>
        <p:sp>
          <p:nvSpPr>
            <p:cNvPr id="28685" name="TextBox 35"/>
            <p:cNvSpPr txBox="1">
              <a:spLocks noChangeArrowheads="1"/>
            </p:cNvSpPr>
            <p:nvPr/>
          </p:nvSpPr>
          <p:spPr bwMode="auto">
            <a:xfrm>
              <a:off x="0" y="5070666"/>
              <a:ext cx="468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70C0"/>
                  </a:solidFill>
                  <a:latin typeface="Arial" panose="020B0604020202020204" pitchFamily="34" charset="0"/>
                </a:rPr>
                <a:t>7.</a:t>
              </a:r>
            </a:p>
          </p:txBody>
        </p:sp>
        <p:sp>
          <p:nvSpPr>
            <p:cNvPr id="28686" name="TextBox 36"/>
            <p:cNvSpPr txBox="1">
              <a:spLocks noChangeArrowheads="1"/>
            </p:cNvSpPr>
            <p:nvPr/>
          </p:nvSpPr>
          <p:spPr bwMode="auto">
            <a:xfrm>
              <a:off x="0" y="5718738"/>
              <a:ext cx="468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70C0"/>
                  </a:solidFill>
                  <a:latin typeface="Arial" panose="020B0604020202020204" pitchFamily="34" charset="0"/>
                </a:rPr>
                <a:t>8.</a:t>
              </a:r>
            </a:p>
          </p:txBody>
        </p:sp>
        <p:sp>
          <p:nvSpPr>
            <p:cNvPr id="28687" name="TextBox 37"/>
            <p:cNvSpPr txBox="1">
              <a:spLocks noChangeArrowheads="1"/>
            </p:cNvSpPr>
            <p:nvPr/>
          </p:nvSpPr>
          <p:spPr bwMode="auto">
            <a:xfrm>
              <a:off x="0" y="6330806"/>
              <a:ext cx="468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0070C0"/>
                  </a:solidFill>
                  <a:latin typeface="Arial" panose="020B0604020202020204" pitchFamily="34" charset="0"/>
                </a:rPr>
                <a:t>9.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11"/>
          <p:cNvGrpSpPr>
            <a:grpSpLocks/>
          </p:cNvGrpSpPr>
          <p:nvPr/>
        </p:nvGrpSpPr>
        <p:grpSpPr bwMode="auto">
          <a:xfrm>
            <a:off x="0" y="0"/>
            <a:ext cx="9144000" cy="1016000"/>
            <a:chOff x="0" y="1"/>
            <a:chExt cx="9144000" cy="101673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"/>
              <a:ext cx="1944688" cy="10167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9714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672"/>
              <a:ext cx="9144000" cy="54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Прямая соединительная линия 24"/>
            <p:cNvCxnSpPr/>
            <p:nvPr/>
          </p:nvCxnSpPr>
          <p:spPr>
            <a:xfrm>
              <a:off x="7451725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50825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7127875" cy="539750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К ФОРМИРОВАНИЮ ПРОГРАММЫ</a:t>
            </a:r>
          </a:p>
        </p:txBody>
      </p:sp>
      <p:grpSp>
        <p:nvGrpSpPr>
          <p:cNvPr id="29700" name="Группа 45"/>
          <p:cNvGrpSpPr>
            <a:grpSpLocks/>
          </p:cNvGrpSpPr>
          <p:nvPr/>
        </p:nvGrpSpPr>
        <p:grpSpPr bwMode="auto">
          <a:xfrm>
            <a:off x="107950" y="1773238"/>
            <a:ext cx="8064500" cy="4032250"/>
            <a:chOff x="503548" y="1628800"/>
            <a:chExt cx="8064896" cy="4032448"/>
          </a:xfrm>
        </p:grpSpPr>
        <p:grpSp>
          <p:nvGrpSpPr>
            <p:cNvPr id="29701" name="Группа 41"/>
            <p:cNvGrpSpPr>
              <a:grpSpLocks/>
            </p:cNvGrpSpPr>
            <p:nvPr/>
          </p:nvGrpSpPr>
          <p:grpSpPr bwMode="auto">
            <a:xfrm>
              <a:off x="503548" y="1628800"/>
              <a:ext cx="8064896" cy="792088"/>
              <a:chOff x="503548" y="1628800"/>
              <a:chExt cx="8064896" cy="792088"/>
            </a:xfrm>
          </p:grpSpPr>
          <p:sp>
            <p:nvSpPr>
              <p:cNvPr id="20" name="Пятиугольник 19"/>
              <p:cNvSpPr/>
              <p:nvPr/>
            </p:nvSpPr>
            <p:spPr>
              <a:xfrm>
                <a:off x="935369" y="1628800"/>
                <a:ext cx="7633075" cy="792201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03548" y="1835185"/>
                <a:ext cx="6301097" cy="36990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ru-RU" sz="1800" b="1" dirty="0">
                    <a:solidFill>
                      <a:srgbClr val="0070C0"/>
                    </a:solidFill>
                    <a:latin typeface="Arial" charset="0"/>
                  </a:rPr>
                  <a:t>1.     Системно – </a:t>
                </a:r>
                <a:r>
                  <a:rPr lang="ru-RU" sz="1800" b="1" dirty="0" err="1">
                    <a:solidFill>
                      <a:srgbClr val="0070C0"/>
                    </a:solidFill>
                    <a:latin typeface="Arial" charset="0"/>
                  </a:rPr>
                  <a:t>деятельностный</a:t>
                </a:r>
                <a:r>
                  <a:rPr lang="ru-RU" sz="1800" b="1" dirty="0">
                    <a:solidFill>
                      <a:srgbClr val="0070C0"/>
                    </a:solidFill>
                    <a:latin typeface="Arial" charset="0"/>
                  </a:rPr>
                  <a:t> подход</a:t>
                </a:r>
                <a:endParaRPr lang="ru-RU" sz="1050" dirty="0">
                  <a:solidFill>
                    <a:srgbClr val="0070C0"/>
                  </a:solidFill>
                  <a:latin typeface="Arial" charset="0"/>
                </a:endParaRPr>
              </a:p>
            </p:txBody>
          </p:sp>
        </p:grpSp>
        <p:grpSp>
          <p:nvGrpSpPr>
            <p:cNvPr id="29702" name="Группа 42"/>
            <p:cNvGrpSpPr>
              <a:grpSpLocks/>
            </p:cNvGrpSpPr>
            <p:nvPr/>
          </p:nvGrpSpPr>
          <p:grpSpPr bwMode="auto">
            <a:xfrm>
              <a:off x="539552" y="2708920"/>
              <a:ext cx="8028892" cy="792088"/>
              <a:chOff x="539552" y="2996444"/>
              <a:chExt cx="8028892" cy="792088"/>
            </a:xfrm>
          </p:grpSpPr>
          <p:sp>
            <p:nvSpPr>
              <p:cNvPr id="21" name="Пятиугольник 20"/>
              <p:cNvSpPr/>
              <p:nvPr/>
            </p:nvSpPr>
            <p:spPr>
              <a:xfrm>
                <a:off x="971884" y="2995877"/>
                <a:ext cx="7596560" cy="792201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710" name="TextBox 38"/>
              <p:cNvSpPr txBox="1">
                <a:spLocks noChangeArrowheads="1"/>
              </p:cNvSpPr>
              <p:nvPr/>
            </p:nvSpPr>
            <p:spPr bwMode="auto">
              <a:xfrm>
                <a:off x="539552" y="3207822"/>
                <a:ext cx="6300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0070C0"/>
                    </a:solidFill>
                    <a:latin typeface="Arial" panose="020B0604020202020204" pitchFamily="34" charset="0"/>
                  </a:rPr>
                  <a:t>2.     Личностно – ориентированный подход</a:t>
                </a:r>
              </a:p>
            </p:txBody>
          </p:sp>
        </p:grpSp>
        <p:grpSp>
          <p:nvGrpSpPr>
            <p:cNvPr id="29703" name="Группа 43"/>
            <p:cNvGrpSpPr>
              <a:grpSpLocks/>
            </p:cNvGrpSpPr>
            <p:nvPr/>
          </p:nvGrpSpPr>
          <p:grpSpPr bwMode="auto">
            <a:xfrm>
              <a:off x="539552" y="3789040"/>
              <a:ext cx="8028892" cy="792088"/>
              <a:chOff x="539552" y="4293096"/>
              <a:chExt cx="8028892" cy="792088"/>
            </a:xfrm>
          </p:grpSpPr>
          <p:sp>
            <p:nvSpPr>
              <p:cNvPr id="23" name="Пятиугольник 22"/>
              <p:cNvSpPr/>
              <p:nvPr/>
            </p:nvSpPr>
            <p:spPr>
              <a:xfrm>
                <a:off x="971884" y="4293549"/>
                <a:ext cx="7596560" cy="792202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708" name="TextBox 39"/>
              <p:cNvSpPr txBox="1">
                <a:spLocks noChangeArrowheads="1"/>
              </p:cNvSpPr>
              <p:nvPr/>
            </p:nvSpPr>
            <p:spPr bwMode="auto">
              <a:xfrm>
                <a:off x="539552" y="4473116"/>
                <a:ext cx="6300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0070C0"/>
                    </a:solidFill>
                    <a:latin typeface="Arial" panose="020B0604020202020204" pitchFamily="34" charset="0"/>
                  </a:rPr>
                  <a:t>3.     Индивидуальный</a:t>
                </a:r>
              </a:p>
            </p:txBody>
          </p:sp>
        </p:grpSp>
        <p:grpSp>
          <p:nvGrpSpPr>
            <p:cNvPr id="29704" name="Группа 44"/>
            <p:cNvGrpSpPr>
              <a:grpSpLocks/>
            </p:cNvGrpSpPr>
            <p:nvPr/>
          </p:nvGrpSpPr>
          <p:grpSpPr bwMode="auto">
            <a:xfrm>
              <a:off x="611560" y="4869160"/>
              <a:ext cx="7956884" cy="792088"/>
              <a:chOff x="611560" y="5481228"/>
              <a:chExt cx="7956884" cy="792088"/>
            </a:xfrm>
          </p:grpSpPr>
          <p:sp>
            <p:nvSpPr>
              <p:cNvPr id="24" name="Пятиугольник 23"/>
              <p:cNvSpPr/>
              <p:nvPr/>
            </p:nvSpPr>
            <p:spPr>
              <a:xfrm>
                <a:off x="971884" y="5481114"/>
                <a:ext cx="7596560" cy="792202"/>
              </a:xfrm>
              <a:prstGeom prst="homePlat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706" name="TextBox 40"/>
              <p:cNvSpPr txBox="1">
                <a:spLocks noChangeArrowheads="1"/>
              </p:cNvSpPr>
              <p:nvPr/>
            </p:nvSpPr>
            <p:spPr bwMode="auto">
              <a:xfrm>
                <a:off x="611560" y="5661248"/>
                <a:ext cx="63007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0070C0"/>
                    </a:solidFill>
                    <a:latin typeface="Arial" panose="020B0604020202020204" pitchFamily="34" charset="0"/>
                  </a:rPr>
                  <a:t>4.    Дифференцированный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" descr="D:\ФОТО СП\фото -конструирование\IMG_20170127_163920.jpg"/>
          <p:cNvPicPr>
            <a:picLocks noChangeAspect="1" noChangeArrowheads="1"/>
          </p:cNvPicPr>
          <p:nvPr/>
        </p:nvPicPr>
        <p:blipFill>
          <a:blip r:embed="rId3" cstate="print"/>
          <a:srcRect l="10211" t="28546" r="9953"/>
          <a:stretch>
            <a:fillRect/>
          </a:stretch>
        </p:blipFill>
        <p:spPr bwMode="auto">
          <a:xfrm rot="807579">
            <a:off x="5811283" y="3413941"/>
            <a:ext cx="2690387" cy="29225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0723" name="Группа 11"/>
          <p:cNvGrpSpPr>
            <a:grpSpLocks/>
          </p:cNvGrpSpPr>
          <p:nvPr/>
        </p:nvGrpSpPr>
        <p:grpSpPr bwMode="auto">
          <a:xfrm>
            <a:off x="0" y="0"/>
            <a:ext cx="9144000" cy="1016000"/>
            <a:chOff x="0" y="1"/>
            <a:chExt cx="9144000" cy="101673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"/>
              <a:ext cx="1944688" cy="10167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0729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672"/>
              <a:ext cx="9144000" cy="54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Прямая соединительная линия 24"/>
            <p:cNvCxnSpPr/>
            <p:nvPr/>
          </p:nvCxnSpPr>
          <p:spPr>
            <a:xfrm>
              <a:off x="5543550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50825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5219700" cy="539750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РЕАЛИЗАЦИИ ПРОГРАММЫ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42875" y="1449388"/>
            <a:ext cx="4429125" cy="1331912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cs typeface="Arial" pitchFamily="34" charset="0"/>
              </a:rPr>
              <a:t>! Важно</a:t>
            </a:r>
          </a:p>
          <a:p>
            <a:pPr marL="342900" indent="-342900" algn="l">
              <a:spcBef>
                <a:spcPts val="0"/>
              </a:spcBef>
              <a:defRPr/>
            </a:pPr>
            <a:r>
              <a:rPr lang="ru-RU" sz="18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Учитывать возрастные особенности</a:t>
            </a:r>
          </a:p>
          <a:p>
            <a:pPr marL="342900" indent="-342900" algn="l">
              <a:spcBef>
                <a:spcPts val="0"/>
              </a:spcBef>
              <a:defRPr/>
            </a:pPr>
            <a:r>
              <a:rPr lang="ru-RU" sz="18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развития дошкольников 5-7 лет. </a:t>
            </a:r>
            <a:endParaRPr lang="ru-RU" sz="18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895850" y="1412875"/>
            <a:ext cx="4429125" cy="1331913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ts val="0"/>
              </a:spcBef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(А.Р.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Лурия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. Развитие конструктивной</a:t>
            </a:r>
          </a:p>
          <a:p>
            <a:pPr marL="342900" indent="-342900" algn="l">
              <a:spcBef>
                <a:spcPts val="0"/>
              </a:spcBef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деятельности дошкольников: вопросы</a:t>
            </a:r>
          </a:p>
          <a:p>
            <a:pPr marL="342900" indent="-342900" algn="l">
              <a:spcBef>
                <a:spcPts val="0"/>
              </a:spcBef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психологии ребенка дошкольного</a:t>
            </a:r>
          </a:p>
          <a:p>
            <a:pPr marL="342900" indent="-342900" algn="l">
              <a:spcBef>
                <a:spcPts val="0"/>
              </a:spcBef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возраста / под ред. А.Н. Леонтьева,</a:t>
            </a:r>
          </a:p>
          <a:p>
            <a:pPr marL="342900" indent="-342900" algn="l">
              <a:spcBef>
                <a:spcPts val="0"/>
              </a:spcBef>
              <a:defRPr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А.В. Запорожца.)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32" name="Picture 2" descr="D:\ФОТО СП\фото -конструирование\IMG_20161206_120200.jpg"/>
          <p:cNvPicPr>
            <a:picLocks noChangeAspect="1" noChangeArrowheads="1"/>
          </p:cNvPicPr>
          <p:nvPr/>
        </p:nvPicPr>
        <p:blipFill>
          <a:blip r:embed="rId5" cstate="print"/>
          <a:srcRect t="26538" b="10178"/>
          <a:stretch>
            <a:fillRect/>
          </a:stretch>
        </p:blipFill>
        <p:spPr bwMode="auto">
          <a:xfrm>
            <a:off x="359532" y="3392488"/>
            <a:ext cx="5266304" cy="251977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5"/>
          <p:cNvGraphicFramePr>
            <a:graphicFrameLocks noGrp="1"/>
          </p:cNvGraphicFramePr>
          <p:nvPr>
            <p:ph idx="1"/>
          </p:nvPr>
        </p:nvGraphicFramePr>
        <p:xfrm>
          <a:off x="250825" y="1665288"/>
          <a:ext cx="8642350" cy="5007102"/>
        </p:xfrm>
        <a:graphic>
          <a:graphicData uri="http://schemas.openxmlformats.org/drawingml/2006/table">
            <a:tbl>
              <a:tblPr/>
              <a:tblGrid>
                <a:gridCol w="21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0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9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Тематические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модули / блоки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Старшая группа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группа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Лексическая тема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8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Машиностроение и машиноведение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Машиноведение, системы приводов </a:t>
                      </a: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детали машин</a:t>
                      </a: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«Коробка передач»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конструируют модель коробки передач из конструктора </a:t>
                      </a:r>
                      <a:r>
                        <a:rPr kumimoji="0" lang="ru-RU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Полидрон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«Проектирование» и на простых механизмах (шестеренках) узнают процесс вращения и переключения механического привода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«Проектирование машин»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Каждый ребенок придумывает и конструирует модель своей машины (конструирование по условиям: в конструкции должны присутствовать все основные детали - колеса, руль, сидения, бампера, двери, капот, багажник и др.)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«Транспорт»</a:t>
                      </a: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Роботы,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мехатроника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робототехнические системы</a:t>
                      </a: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«Роботы – помощники»: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 производстве «Рука-помощник»</a:t>
                      </a: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 быту «Робот-уборщик»</a:t>
                      </a: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 экстремальных ситуациях «Робот-спасатель»</a:t>
                      </a: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 авиации «Робот-пилот»</a:t>
                      </a: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узнают что, для замены человека </a:t>
                      </a:r>
                      <a:b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выполнении тяжелых, утомительных </a:t>
                      </a:r>
                      <a:b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опасных работ можно создать роботов. Каждый ребенок придумывает по своему замыслу робота,  помогающего человеку </a:t>
                      </a:r>
                      <a:b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какой-то ситуации (на выбор ребенка), </a:t>
                      </a:r>
                      <a:b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одноименным действием </a:t>
                      </a:r>
                      <a:b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(Робот-спасатель – спасает от чего-то…; робот-пилот – заменяет человека</a:t>
                      </a:r>
                      <a:b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самолете и т.д.), а затем конструирует своего робота из конструктора</a:t>
                      </a:r>
                      <a:b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(или из дополнительного материала,</a:t>
                      </a:r>
                      <a:b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 с помощью набора образовательной робототехники).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«Роботы будущего»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 придумывает сложного робота, который выполняет несколько действий для пользы людям (полифункциональный робот); конструирует его из конструктора (или из дополнительного материала, или с помощью набора образовательной робототехники).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«Бытовые приборы»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«Человек. Части тела»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«Мой город»</a:t>
                      </a:r>
                    </a:p>
                  </a:txBody>
                  <a:tcPr marL="36000" marR="36000" marT="35992" marB="3599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177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4572000" cy="539750"/>
          </a:xfrm>
        </p:spPr>
        <p:txBody>
          <a:bodyPr/>
          <a:lstStyle/>
          <a:p>
            <a:pPr algn="l" eaLnBrk="1" hangingPunct="1"/>
            <a:r>
              <a:rPr lang="ru-RU" altLang="ru-RU" sz="18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ТЕМАТИЧЕСКОЕ ПЛАНИРОВАНИЕ ОБРАЗОВАТЕЛЬНОЙ ДЕЯТЕЛЬНОСТИ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50825" y="549275"/>
            <a:ext cx="0" cy="503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967288" y="549275"/>
            <a:ext cx="0" cy="503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3" name="Прямоугольник 42"/>
          <p:cNvSpPr>
            <a:spLocks noChangeArrowheads="1"/>
          </p:cNvSpPr>
          <p:nvPr/>
        </p:nvSpPr>
        <p:spPr bwMode="auto">
          <a:xfrm>
            <a:off x="123825" y="119697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Пример: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11" descr="C:\Documents and Settings\Admin\Рабочий стол\rabotanews9-810x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851920" cy="24573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343" name="Rectangle 3"/>
          <p:cNvSpPr txBox="1">
            <a:spLocks noChangeArrowheads="1"/>
          </p:cNvSpPr>
          <p:nvPr/>
        </p:nvSpPr>
        <p:spPr bwMode="auto">
          <a:xfrm>
            <a:off x="4716463" y="5337175"/>
            <a:ext cx="37798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Именно выбор профессии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во многом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342900" indent="-342900" algn="l"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определяет,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насколько счастливой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342900" indent="-342900" algn="l"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окажется взрослая жизнь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вчерашнего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342900" indent="-342900" algn="l"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школьника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или студента.</a:t>
            </a:r>
          </a:p>
        </p:txBody>
      </p:sp>
      <p:grpSp>
        <p:nvGrpSpPr>
          <p:cNvPr id="14340" name="Группа 33"/>
          <p:cNvGrpSpPr>
            <a:grpSpLocks/>
          </p:cNvGrpSpPr>
          <p:nvPr/>
        </p:nvGrpSpPr>
        <p:grpSpPr bwMode="auto">
          <a:xfrm>
            <a:off x="4572000" y="1557338"/>
            <a:ext cx="4645025" cy="1619250"/>
            <a:chOff x="251520" y="4725144"/>
            <a:chExt cx="4644516" cy="162018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51520" y="4725144"/>
              <a:ext cx="3707994" cy="16201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9458" y="4761677"/>
              <a:ext cx="4536578" cy="1431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indent="-342900" algn="l" fontAlgn="auto"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ru-RU" sz="1800" b="1" dirty="0">
                  <a:solidFill>
                    <a:srgbClr val="FF0000"/>
                  </a:solidFill>
                  <a:ea typeface="Times New Roman" panose="02020603050405020304" pitchFamily="18" charset="0"/>
                  <a:cs typeface="Arial" pitchFamily="34" charset="0"/>
                </a:rPr>
                <a:t>Профессия</a:t>
              </a:r>
              <a:r>
                <a:rPr lang="en-US" sz="1800" b="1" dirty="0">
                  <a:solidFill>
                    <a:srgbClr val="FF0000"/>
                  </a:solidFill>
                  <a:ea typeface="Times New Roman" panose="02020603050405020304" pitchFamily="18" charset="0"/>
                  <a:cs typeface="Arial" pitchFamily="34" charset="0"/>
                </a:rPr>
                <a:t> – </a:t>
              </a:r>
              <a:r>
                <a:rPr lang="ru-RU" sz="1800" b="1" dirty="0">
                  <a:solidFill>
                    <a:srgbClr val="0070C0"/>
                  </a:solidFill>
                  <a:ea typeface="Times New Roman" panose="02020603050405020304" pitchFamily="18" charset="0"/>
                  <a:cs typeface="Arial" pitchFamily="34" charset="0"/>
                </a:rPr>
                <a:t>это </a:t>
              </a:r>
              <a:endParaRPr lang="en-US" sz="1800" b="1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endParaRPr>
            </a:p>
            <a:p>
              <a:pPr marL="342900" indent="-342900" algn="l" fontAlgn="auto">
                <a:spcBef>
                  <a:spcPts val="600"/>
                </a:spcBef>
                <a:spcAft>
                  <a:spcPts val="0"/>
                </a:spcAft>
                <a:buFont typeface="Wingdings" pitchFamily="2" charset="2"/>
                <a:buChar char="q"/>
                <a:defRPr/>
              </a:pPr>
              <a:r>
                <a:rPr lang="ru-RU" sz="1600" b="1" dirty="0">
                  <a:solidFill>
                    <a:srgbClr val="0070C0"/>
                  </a:solidFill>
                  <a:ea typeface="Times New Roman" panose="02020603050405020304" pitchFamily="18" charset="0"/>
                  <a:cs typeface="Arial" pitchFamily="34" charset="0"/>
                </a:rPr>
                <a:t>способ</a:t>
              </a:r>
              <a:r>
                <a:rPr lang="en-US" sz="1600" b="1" dirty="0">
                  <a:solidFill>
                    <a:srgbClr val="0070C0"/>
                  </a:solidFill>
                  <a:ea typeface="Times New Roman" panose="02020603050405020304" pitchFamily="18" charset="0"/>
                  <a:cs typeface="Arial" pitchFamily="34" charset="0"/>
                </a:rPr>
                <a:t> </a:t>
              </a:r>
              <a:r>
                <a:rPr lang="ru-RU" sz="1600" b="1" dirty="0">
                  <a:solidFill>
                    <a:srgbClr val="0070C0"/>
                  </a:solidFill>
                  <a:ea typeface="Times New Roman" panose="02020603050405020304" pitchFamily="18" charset="0"/>
                  <a:cs typeface="Arial" pitchFamily="34" charset="0"/>
                </a:rPr>
                <a:t>самореализации,</a:t>
              </a:r>
              <a:endParaRPr lang="en-US" sz="1600" b="1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endParaRPr>
            </a:p>
            <a:p>
              <a:pPr marL="342900" indent="-342900" algn="l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q"/>
                <a:defRPr/>
              </a:pPr>
              <a:r>
                <a:rPr lang="ru-RU" sz="1600" b="1" dirty="0">
                  <a:solidFill>
                    <a:srgbClr val="0070C0"/>
                  </a:solidFill>
                  <a:ea typeface="Times New Roman" panose="02020603050405020304" pitchFamily="18" charset="0"/>
                  <a:cs typeface="Arial" pitchFamily="34" charset="0"/>
                </a:rPr>
                <a:t>основа</a:t>
              </a:r>
              <a:r>
                <a:rPr lang="en-US" sz="1600" b="1" dirty="0">
                  <a:solidFill>
                    <a:srgbClr val="0070C0"/>
                  </a:solidFill>
                  <a:ea typeface="Times New Roman" panose="02020603050405020304" pitchFamily="18" charset="0"/>
                  <a:cs typeface="Arial" pitchFamily="34" charset="0"/>
                </a:rPr>
                <a:t> </a:t>
              </a:r>
              <a:r>
                <a:rPr lang="ru-RU" sz="1600" b="1" dirty="0">
                  <a:solidFill>
                    <a:srgbClr val="0070C0"/>
                  </a:solidFill>
                  <a:ea typeface="Times New Roman" panose="02020603050405020304" pitchFamily="18" charset="0"/>
                  <a:cs typeface="Arial" pitchFamily="34" charset="0"/>
                </a:rPr>
                <a:t>благополучия,</a:t>
              </a:r>
              <a:endParaRPr lang="en-US" sz="1600" b="1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endParaRPr>
            </a:p>
            <a:p>
              <a:pPr marL="342900" indent="-342900" algn="l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q"/>
                <a:defRPr/>
              </a:pPr>
              <a:r>
                <a:rPr lang="ru-RU" sz="1600" b="1" dirty="0">
                  <a:solidFill>
                    <a:srgbClr val="0070C0"/>
                  </a:solidFill>
                  <a:ea typeface="Times New Roman" panose="02020603050405020304" pitchFamily="18" charset="0"/>
                  <a:cs typeface="Arial" pitchFamily="34" charset="0"/>
                </a:rPr>
                <a:t>а нередко</a:t>
              </a:r>
              <a:r>
                <a:rPr lang="en-US" sz="1600" b="1" dirty="0">
                  <a:solidFill>
                    <a:srgbClr val="0070C0"/>
                  </a:solidFill>
                  <a:ea typeface="Times New Roman" panose="02020603050405020304" pitchFamily="18" charset="0"/>
                  <a:cs typeface="Arial" pitchFamily="34" charset="0"/>
                </a:rPr>
                <a:t> </a:t>
              </a:r>
              <a:r>
                <a:rPr lang="ru-RU" sz="1600" b="1" dirty="0">
                  <a:solidFill>
                    <a:srgbClr val="0070C0"/>
                  </a:solidFill>
                  <a:ea typeface="Times New Roman" panose="02020603050405020304" pitchFamily="18" charset="0"/>
                  <a:cs typeface="Arial" pitchFamily="34" charset="0"/>
                </a:rPr>
                <a:t>и смысл</a:t>
              </a:r>
              <a:r>
                <a:rPr lang="en-US" sz="1600" b="1" dirty="0">
                  <a:solidFill>
                    <a:srgbClr val="0070C0"/>
                  </a:solidFill>
                  <a:ea typeface="Times New Roman" panose="02020603050405020304" pitchFamily="18" charset="0"/>
                  <a:cs typeface="Arial" pitchFamily="34" charset="0"/>
                </a:rPr>
                <a:t> </a:t>
              </a:r>
              <a:r>
                <a:rPr lang="ru-RU" sz="1600" b="1" dirty="0">
                  <a:solidFill>
                    <a:srgbClr val="0070C0"/>
                  </a:solidFill>
                  <a:ea typeface="Times New Roman" panose="02020603050405020304" pitchFamily="18" charset="0"/>
                  <a:cs typeface="Arial" pitchFamily="34" charset="0"/>
                </a:rPr>
                <a:t>жизни. </a:t>
              </a:r>
            </a:p>
            <a:p>
              <a:pPr algn="l">
                <a:spcBef>
                  <a:spcPts val="0"/>
                </a:spcBef>
                <a:defRPr/>
              </a:pPr>
              <a:endParaRPr lang="ru-RU" sz="1600" b="1" dirty="0">
                <a:solidFill>
                  <a:schemeClr val="bg1">
                    <a:lumMod val="50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3563938" cy="539750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ПРОФЕССИИ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851275" y="584200"/>
            <a:ext cx="0" cy="288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50825" y="584200"/>
            <a:ext cx="0" cy="288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716463" y="4041775"/>
            <a:ext cx="37084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Некоторые  люди с детства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знают,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342900" indent="-342900" algn="l"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кем хотят стать.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И за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частую выбор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342900" indent="-342900" algn="l"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профессии у них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сложился  в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играх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342900" indent="-342900" algn="l"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или на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занятиях в детском саду.</a:t>
            </a:r>
          </a:p>
        </p:txBody>
      </p:sp>
      <p:pic>
        <p:nvPicPr>
          <p:cNvPr id="14347" name="Picture 20" descr="C:\Documents and Settings\Admin\Рабочий стол\children-reading-book-together-learning-many-new-things-no-gradients-507719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257675"/>
            <a:ext cx="2516188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 flipV="1">
            <a:off x="4572000" y="4076700"/>
            <a:ext cx="0" cy="10810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572000" y="5373688"/>
            <a:ext cx="0" cy="1008062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4"/>
          <p:cNvSpPr>
            <a:spLocks noChangeArrowheads="1"/>
          </p:cNvSpPr>
          <p:nvPr/>
        </p:nvSpPr>
        <p:spPr bwMode="auto">
          <a:xfrm>
            <a:off x="123825" y="119697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Пример: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Объект 5"/>
          <p:cNvGraphicFramePr>
            <a:graphicFrameLocks noGrp="1"/>
          </p:cNvGraphicFramePr>
          <p:nvPr>
            <p:ph idx="1"/>
          </p:nvPr>
        </p:nvGraphicFramePr>
        <p:xfrm>
          <a:off x="250825" y="1628775"/>
          <a:ext cx="8642350" cy="5003800"/>
        </p:xfrm>
        <a:graphic>
          <a:graphicData uri="http://schemas.openxmlformats.org/drawingml/2006/table">
            <a:tbl>
              <a:tblPr/>
              <a:tblGrid>
                <a:gridCol w="252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№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997" marR="19997" marT="32899" marB="328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Старшая группа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997" marR="19997" marT="32899" marB="328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Подготовительная группа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997" marR="19997" marT="32899" marB="328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Оборудование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997" marR="19997" marT="32899" marB="328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Машиностроение и машиноведение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997" marR="19997" marT="32899" marB="328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3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997" marR="19997" marT="32899" marB="328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Тема: «Коробка передач»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Конструктивно-модельная: </a:t>
                      </a: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"Коробка передач"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Познавательно-исследовательская деятельность: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Просмотр и обсуждение видеофильма: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«Как работают машины»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Игровая: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игра "Автопарк"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Коммуникативная: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Рассказывание "Как работают машины"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Отгадывание загадок о машинах, деталях и т.д.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Восприятие художественной литературы </a:t>
                      </a: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и фольклора: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Рассматривание и обсуждение машиностроительных, технических энциклопедий.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997" marR="19997" marT="32899" marB="328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Тема: «Проектирование машин»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Конструктивно-модельная: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проектирование и конструирование машины (главное соблюдение технических условий: чтобы были в конструкции все основные детали: колеса, руль, сидения, бампера, двери, капот, багажник и др.)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n-US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Познавательно-исследовательская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деятельность</a:t>
                      </a:r>
                      <a:r>
                        <a:rPr kumimoji="0" lang="en-US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Просмотр и обсуждение видеофильма: «Из чего состоит машина и как она работает».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Видеоролик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«Учим детали машин»</a:t>
                      </a: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https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://</a:t>
                      </a: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www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.</a:t>
                      </a:r>
                      <a:r>
                        <a:rPr kumimoji="0" lang="en-US" sz="1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youtube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.</a:t>
                      </a: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com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/</a:t>
                      </a: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watch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?</a:t>
                      </a: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v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=</a:t>
                      </a:r>
                      <a:r>
                        <a:rPr kumimoji="0" lang="en-US" sz="1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aj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7</a:t>
                      </a:r>
                      <a:r>
                        <a:rPr kumimoji="0" lang="en-US" sz="1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GZeKhq</a:t>
                      </a:r>
                      <a:r>
                        <a:rPr kumimoji="0" 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-</a:t>
                      </a: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  <a:hlinkClick r:id="rId3"/>
                        </a:rPr>
                        <a:t>Y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Игровая: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Игры "Собери детали", "Целое и части"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Изобразительная: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Рисование: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"Автомобиль будущего"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Лепка: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"Легковой автомобиль"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Аппликация: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 " Мой любимый автомобиль"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Игровая: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Сюжетно-ролевая игра «Таксопарк раритетных машин»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Коммуникативная: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 Предложить составить рассказ о  своей модели машин и рассказать о ней том, как они «постарели».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Рассказывание "Как я собрал машину".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Восприятие художественной литературы и фольклора: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Рассматривание и обсуждение машиностроительных, технических энциклопедий.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997" marR="19997" marT="32899" marB="328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825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Набор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Полидрон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 Магнитный «Конструируем транспорт» 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с дополнительным комплектом колес (расширенный)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825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Набор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Полидрон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 Проектирование (комплект 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на группу) 6-7 лет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825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Конструктор грузовик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«Собери сам»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825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Деревянный конструктор «Завод»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825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Набор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Полидрон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 Гигант «Огромные шестерёнки».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4-7 лет.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825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Набор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Полидрон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 Гигант «Конструируем транспорт». </a:t>
                      </a:r>
                      <a:b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3-7 лет.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825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Игра «Большие гонки»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1825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Магнитный конструктор КЛИК           </a:t>
                      </a: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Расширенный набор.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4-6  лет.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4000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Che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997" marR="19997" marT="32899" marB="328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279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49225"/>
            <a:ext cx="15843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6300788" cy="539750"/>
          </a:xfrm>
        </p:spPr>
        <p:txBody>
          <a:bodyPr/>
          <a:lstStyle/>
          <a:p>
            <a:pPr algn="l" eaLnBrk="1" hangingPunct="1"/>
            <a:r>
              <a:rPr lang="ru-RU" altLang="ru-RU" sz="18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ОБРАЗОВАТЕЛЬНОЙ ДЕЯТЕЛЬНОСТИ В РЕЖИМНЫХ МОМЕНТАХ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0825" y="549275"/>
            <a:ext cx="0" cy="503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732588" y="549275"/>
            <a:ext cx="0" cy="503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379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50825" y="765175"/>
            <a:ext cx="0" cy="21240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451725" y="765175"/>
            <a:ext cx="0" cy="2159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31800" y="1052513"/>
            <a:ext cx="77771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Технология (этапы) непосредственно образовательной  деятельности (НОД)</a:t>
            </a:r>
          </a:p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в старшей и подготовительной школе</a:t>
            </a:r>
          </a:p>
          <a:p>
            <a:pPr algn="l">
              <a:defRPr/>
            </a:pPr>
            <a:r>
              <a:rPr lang="ru-RU" b="1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в группах с использованием конструкторов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</a:br>
            <a:r>
              <a:rPr lang="ru-RU" b="1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и образовательной робототехники</a:t>
            </a:r>
          </a:p>
        </p:txBody>
      </p:sp>
      <p:sp>
        <p:nvSpPr>
          <p:cNvPr id="33799" name="TextBox 46"/>
          <p:cNvSpPr txBox="1">
            <a:spLocks noChangeArrowheads="1"/>
          </p:cNvSpPr>
          <p:nvPr/>
        </p:nvSpPr>
        <p:spPr bwMode="auto">
          <a:xfrm>
            <a:off x="215900" y="383063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400" b="1">
                <a:solidFill>
                  <a:srgbClr val="0070C0"/>
                </a:solidFill>
                <a:latin typeface="Arial" panose="020B0604020202020204" pitchFamily="34" charset="0"/>
              </a:rPr>
              <a:t>    Новая дидактика</a:t>
            </a:r>
          </a:p>
        </p:txBody>
      </p:sp>
      <p:sp>
        <p:nvSpPr>
          <p:cNvPr id="33800" name="TextBox 55"/>
          <p:cNvSpPr txBox="1">
            <a:spLocks noChangeArrowheads="1"/>
          </p:cNvSpPr>
          <p:nvPr/>
        </p:nvSpPr>
        <p:spPr bwMode="auto">
          <a:xfrm>
            <a:off x="215900" y="4686300"/>
            <a:ext cx="53641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ru-RU" altLang="ru-RU" sz="2400" b="1">
                <a:solidFill>
                  <a:srgbClr val="0070C0"/>
                </a:solidFill>
                <a:latin typeface="Arial" panose="020B0604020202020204" pitchFamily="34" charset="0"/>
              </a:rPr>
              <a:t>    4 типа мотивации детей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70C0"/>
                </a:solidFill>
                <a:latin typeface="Arial" panose="020B0604020202020204" pitchFamily="34" charset="0"/>
              </a:rPr>
              <a:t>       дошкольного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481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5076825" cy="539750"/>
          </a:xfrm>
        </p:spPr>
        <p:txBody>
          <a:bodyPr/>
          <a:lstStyle/>
          <a:p>
            <a:pPr algn="l" eaLnBrk="1" hangingPunct="1"/>
            <a:r>
              <a:rPr lang="ru-RU" altLang="ru-RU" sz="18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 ОСВОЕНИЯ ПАРЦИАЛЬНОЙ ПРОГРАММЫ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50825" y="549275"/>
            <a:ext cx="0" cy="503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400675" y="549275"/>
            <a:ext cx="0" cy="5032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I:\Для семинара\ИСТОКИ\Фото\Фото еще\Дети со Сфер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5636">
            <a:off x="546104" y="1984556"/>
            <a:ext cx="3499227" cy="40651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24300" y="1808163"/>
            <a:ext cx="52562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algn="l">
              <a:lnSpc>
                <a:spcPct val="125000"/>
              </a:lnSpc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Авторы сформулировали показатели основ                                                                                        технической подготовки детей старшего дошкольного возраста опираясь на </a:t>
            </a:r>
            <a:r>
              <a:rPr lang="ru-RU" sz="1600" dirty="0">
                <a:solidFill>
                  <a:srgbClr val="0070C0"/>
                </a:solidFill>
                <a:latin typeface="Arial" charset="0"/>
              </a:rPr>
              <a:t>«квалификационный справочник должностей  руководителей, специалистов и других служащих»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от 21.08.1998 г. № 37</a:t>
            </a:r>
          </a:p>
          <a:p>
            <a:pPr marL="342900" algn="l">
              <a:lnSpc>
                <a:spcPct val="125000"/>
              </a:lnSpc>
              <a:spcBef>
                <a:spcPts val="0"/>
              </a:spcBef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с изменениями и дополнениями                             (специальность 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</a:rPr>
              <a:t>«инженер»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)</a:t>
            </a:r>
            <a:r>
              <a:rPr lang="ru-RU" sz="16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и скорректировали их с учетом возрастных особенностей детей старшего дошкольного возраста, которые полностью соответствуют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ФГОС ДО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Arial" charset="0"/>
              </a:rPr>
            </a:b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584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50825" y="620713"/>
            <a:ext cx="0" cy="12604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Rectangle 4"/>
          <p:cNvSpPr txBox="1">
            <a:spLocks noChangeArrowheads="1"/>
          </p:cNvSpPr>
          <p:nvPr/>
        </p:nvSpPr>
        <p:spPr bwMode="auto">
          <a:xfrm>
            <a:off x="431800" y="476250"/>
            <a:ext cx="66246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МОДУЛЬ: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«Роботы, мехатроника и робототехнические системы»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«Робот – помощник» (старшая группа)</a:t>
            </a:r>
          </a:p>
        </p:txBody>
      </p:sp>
      <p:sp>
        <p:nvSpPr>
          <p:cNvPr id="35846" name="Прямоугольник 17"/>
          <p:cNvSpPr>
            <a:spLocks noChangeArrowheads="1"/>
          </p:cNvSpPr>
          <p:nvPr/>
        </p:nvSpPr>
        <p:spPr bwMode="auto">
          <a:xfrm>
            <a:off x="123825" y="2133600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Пример: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4" descr="C:\Users\Admin\Desktop\фото для  презентации программы\робот помощник\IMG_20170112_172514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552559">
            <a:off x="4786982" y="3334687"/>
            <a:ext cx="4013051" cy="30097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" name="Picture 3" descr="C:\Users\Admin\Desktop\фото для  презентации программы\робот помощник\IMG_20170112_164546.jpg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31540" y="2888940"/>
            <a:ext cx="3888431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686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50825" y="620713"/>
            <a:ext cx="0" cy="12604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9" name="Rectangle 4"/>
          <p:cNvSpPr txBox="1">
            <a:spLocks noChangeArrowheads="1"/>
          </p:cNvSpPr>
          <p:nvPr/>
        </p:nvSpPr>
        <p:spPr bwMode="auto">
          <a:xfrm>
            <a:off x="431800" y="476250"/>
            <a:ext cx="77771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МОДУЛЬ: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«Электротехнические материалы и изделия»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«Электрические цепи» (подготовительная группа)</a:t>
            </a:r>
          </a:p>
        </p:txBody>
      </p:sp>
      <p:sp>
        <p:nvSpPr>
          <p:cNvPr id="36870" name="Прямоугольник 17"/>
          <p:cNvSpPr>
            <a:spLocks noChangeArrowheads="1"/>
          </p:cNvSpPr>
          <p:nvPr/>
        </p:nvSpPr>
        <p:spPr bwMode="auto">
          <a:xfrm>
            <a:off x="123825" y="2133600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Пример: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3" descr="C:\Users\Admin\Desktop\фото для  презентации программы\электроника\IMG_20171025_172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63923"/>
            <a:ext cx="3204356" cy="42724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4" descr="C:\Users\Admin\Desktop\фото для  презентации программы\электроника\h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573016"/>
            <a:ext cx="369581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2" descr="C:\Users\Admin\Desktop\фото для  презентации программы\электроника\IMG_20171025_172501.jpg"/>
          <p:cNvPicPr>
            <a:picLocks noChangeAspect="1" noChangeArrowheads="1"/>
          </p:cNvPicPr>
          <p:nvPr/>
        </p:nvPicPr>
        <p:blipFill>
          <a:blip r:embed="rId6" cstate="print"/>
          <a:srcRect b="28440"/>
          <a:stretch>
            <a:fillRect/>
          </a:stretch>
        </p:blipFill>
        <p:spPr bwMode="auto">
          <a:xfrm rot="897598">
            <a:off x="2878696" y="2338948"/>
            <a:ext cx="3039728" cy="25098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78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50825" y="620713"/>
            <a:ext cx="0" cy="12604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Rectangle 4"/>
          <p:cNvSpPr txBox="1">
            <a:spLocks noChangeArrowheads="1"/>
          </p:cNvSpPr>
          <p:nvPr/>
        </p:nvSpPr>
        <p:spPr bwMode="auto">
          <a:xfrm>
            <a:off x="431800" y="512763"/>
            <a:ext cx="90360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МОДУЛЬ: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«Железнодорожный путь, изыскание и проектирование</a:t>
            </a:r>
            <a:b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железных дорог»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«Проектирование железнодорожных путей» (старшая группа)</a:t>
            </a:r>
          </a:p>
        </p:txBody>
      </p:sp>
      <p:sp>
        <p:nvSpPr>
          <p:cNvPr id="37894" name="Прямоугольник 17"/>
          <p:cNvSpPr>
            <a:spLocks noChangeArrowheads="1"/>
          </p:cNvSpPr>
          <p:nvPr/>
        </p:nvSpPr>
        <p:spPr bwMode="auto">
          <a:xfrm>
            <a:off x="123825" y="2133600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Пример: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661151">
            <a:off x="4846094" y="2905383"/>
            <a:ext cx="3875350" cy="32418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3" descr="C:\Users\Admin\Desktop\фото для  презентации программы\ж.д\SAM_3458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95536" y="2672916"/>
            <a:ext cx="4356484" cy="32673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891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50825" y="620713"/>
            <a:ext cx="0" cy="12604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Rectangle 4"/>
          <p:cNvSpPr txBox="1">
            <a:spLocks noChangeArrowheads="1"/>
          </p:cNvSpPr>
          <p:nvPr/>
        </p:nvSpPr>
        <p:spPr bwMode="auto">
          <a:xfrm>
            <a:off x="431800" y="512763"/>
            <a:ext cx="90360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МОДУЛЬ: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«Наземные комплексы. Стартовое оборудование, эксплуатация летательных аппаратов»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«Космодром» (подготовительная группа)</a:t>
            </a:r>
          </a:p>
        </p:txBody>
      </p:sp>
      <p:sp>
        <p:nvSpPr>
          <p:cNvPr id="38918" name="Прямоугольник 17"/>
          <p:cNvSpPr>
            <a:spLocks noChangeArrowheads="1"/>
          </p:cNvSpPr>
          <p:nvPr/>
        </p:nvSpPr>
        <p:spPr bwMode="auto">
          <a:xfrm>
            <a:off x="123825" y="2133600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Пример: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2" descr="C:\Users\Admin\Desktop\фото для  презентации программы\космодром\IMG_20170126_171054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03548" y="2834934"/>
            <a:ext cx="4344483" cy="32583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3" descr="C:\Users\Admin\Desktop\фото для  презентации программы\космодром\IMG_20170126_171312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 rot="451936" flipH="1">
            <a:off x="5430354" y="2523838"/>
            <a:ext cx="3027480" cy="40366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399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50825" y="620713"/>
            <a:ext cx="0" cy="12604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Rectangle 4"/>
          <p:cNvSpPr txBox="1">
            <a:spLocks noChangeArrowheads="1"/>
          </p:cNvSpPr>
          <p:nvPr/>
        </p:nvSpPr>
        <p:spPr bwMode="auto">
          <a:xfrm>
            <a:off x="431800" y="657225"/>
            <a:ext cx="90360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МОДУЛЬ: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«Дорожные, строительные и подъемно – транспортные машины»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«Подъемный кран» (старшая  группа)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2" name="Прямоугольник 17"/>
          <p:cNvSpPr>
            <a:spLocks noChangeArrowheads="1"/>
          </p:cNvSpPr>
          <p:nvPr/>
        </p:nvSpPr>
        <p:spPr bwMode="auto">
          <a:xfrm>
            <a:off x="123825" y="2133600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Пример: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2" descr="C:\Users\Admin\Desktop\фото для  презентации программы\подъемный кран\SAM_3558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21189001">
            <a:off x="537078" y="2900686"/>
            <a:ext cx="2823209" cy="35302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580112" y="3753036"/>
            <a:ext cx="3207702" cy="27237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4" descr="C:\Users\Admin\Desktop\фото для  презентации программы\подъемный кран\SAM_3714.JP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 rot="457300">
            <a:off x="3047250" y="2330389"/>
            <a:ext cx="3312369" cy="27454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4096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50825" y="620713"/>
            <a:ext cx="0" cy="12604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Rectangle 4"/>
          <p:cNvSpPr txBox="1">
            <a:spLocks noChangeArrowheads="1"/>
          </p:cNvSpPr>
          <p:nvPr/>
        </p:nvSpPr>
        <p:spPr bwMode="auto">
          <a:xfrm>
            <a:off x="431800" y="800100"/>
            <a:ext cx="90360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МОДУЛЬ: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«Градостроительство, планировка сельских населенных пунктов»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ru-RU" altLang="ru-R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«Город моей мечты» (подготовительная группа)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6" name="Прямоугольник 17"/>
          <p:cNvSpPr>
            <a:spLocks noChangeArrowheads="1"/>
          </p:cNvSpPr>
          <p:nvPr/>
        </p:nvSpPr>
        <p:spPr bwMode="auto">
          <a:xfrm>
            <a:off x="123825" y="2133600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Пример:</a:t>
            </a:r>
            <a:endParaRPr lang="ru-RU" altLang="ru-RU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4" descr="C:\Users\Admin\Desktop\фото для  презентации программы\мой город\SAM_3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19760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 rot="204754">
            <a:off x="2317979" y="2421488"/>
            <a:ext cx="3456450" cy="26269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 l="4759"/>
          <a:stretch>
            <a:fillRect/>
          </a:stretch>
        </p:blipFill>
        <p:spPr bwMode="auto">
          <a:xfrm rot="636512">
            <a:off x="5238237" y="3832110"/>
            <a:ext cx="3708412" cy="26336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363" name="TextBox 28"/>
          <p:cNvSpPr txBox="1">
            <a:spLocks noChangeArrowheads="1"/>
          </p:cNvSpPr>
          <p:nvPr/>
        </p:nvSpPr>
        <p:spPr bwMode="auto">
          <a:xfrm>
            <a:off x="395288" y="4797425"/>
            <a:ext cx="7056437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Подготовка детей к изучению технических наук –</a:t>
            </a:r>
          </a:p>
          <a:p>
            <a:pPr algn="l">
              <a:defRPr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это одновременно и обучение, и техническое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творчество,</a:t>
            </a:r>
          </a:p>
          <a:p>
            <a:pPr algn="l">
              <a:defRPr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что способствует воспитанию активных, увлечённых своим делом людей, обладающих инженерно конструкторским мышлением. </a:t>
            </a:r>
          </a:p>
        </p:txBody>
      </p:sp>
      <p:pic>
        <p:nvPicPr>
          <p:cNvPr id="1536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3563938" cy="539750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ПРОФЕССИИ</a:t>
            </a:r>
          </a:p>
        </p:txBody>
      </p:sp>
      <p:grpSp>
        <p:nvGrpSpPr>
          <p:cNvPr id="15366" name="Группа 11"/>
          <p:cNvGrpSpPr>
            <a:grpSpLocks/>
          </p:cNvGrpSpPr>
          <p:nvPr/>
        </p:nvGrpSpPr>
        <p:grpSpPr bwMode="auto">
          <a:xfrm>
            <a:off x="1547813" y="3141663"/>
            <a:ext cx="4140200" cy="1223962"/>
            <a:chOff x="6516688" y="2852739"/>
            <a:chExt cx="2182454" cy="12241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516688" y="2852739"/>
              <a:ext cx="1943120" cy="12241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8" name="TextBox 20"/>
            <p:cNvSpPr txBox="1">
              <a:spLocks noChangeArrowheads="1"/>
            </p:cNvSpPr>
            <p:nvPr/>
          </p:nvSpPr>
          <p:spPr bwMode="auto">
            <a:xfrm>
              <a:off x="6611579" y="2924175"/>
              <a:ext cx="2087563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подготовить к профессии</a:t>
              </a:r>
              <a:r>
                <a:rPr lang="ru-RU" altLang="ru-RU" sz="16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altLang="ru-RU" sz="16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6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ребенка уже сейчас, чтобы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 стал профессионалом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через 20 лет?</a:t>
              </a:r>
            </a:p>
          </p:txBody>
        </p:sp>
      </p:grpSp>
      <p:grpSp>
        <p:nvGrpSpPr>
          <p:cNvPr id="15367" name="Группа 16"/>
          <p:cNvGrpSpPr>
            <a:grpSpLocks/>
          </p:cNvGrpSpPr>
          <p:nvPr/>
        </p:nvGrpSpPr>
        <p:grpSpPr bwMode="auto">
          <a:xfrm>
            <a:off x="1547813" y="1628775"/>
            <a:ext cx="3779837" cy="1223963"/>
            <a:chOff x="6516687" y="4608513"/>
            <a:chExt cx="3044361" cy="12241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6516687" y="4608513"/>
              <a:ext cx="2957416" cy="12241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76" name="TextBox 21"/>
            <p:cNvSpPr txBox="1">
              <a:spLocks noChangeArrowheads="1"/>
            </p:cNvSpPr>
            <p:nvPr/>
          </p:nvSpPr>
          <p:spPr bwMode="auto">
            <a:xfrm>
              <a:off x="6661657" y="4652963"/>
              <a:ext cx="289939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совместить навыки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интересы,</a:t>
              </a:r>
              <a:r>
                <a:rPr lang="ru-RU" altLang="ru-RU" sz="16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6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чтобы в будущем ребенок был востребован</a:t>
              </a:r>
              <a:br>
                <a:rPr lang="ru-RU" altLang="ru-RU" sz="16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altLang="ru-RU" sz="16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современном рынке труда?</a:t>
              </a:r>
            </a:p>
          </p:txBody>
        </p:sp>
      </p:grpSp>
      <p:grpSp>
        <p:nvGrpSpPr>
          <p:cNvPr id="15368" name="Группа 21"/>
          <p:cNvGrpSpPr>
            <a:grpSpLocks/>
          </p:cNvGrpSpPr>
          <p:nvPr/>
        </p:nvGrpSpPr>
        <p:grpSpPr bwMode="auto">
          <a:xfrm>
            <a:off x="323850" y="1628775"/>
            <a:ext cx="863600" cy="831850"/>
            <a:chOff x="6300788" y="1916113"/>
            <a:chExt cx="863600" cy="83185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372226" y="1987551"/>
              <a:ext cx="720725" cy="72072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374" name="TextBox 25"/>
            <p:cNvSpPr txBox="1">
              <a:spLocks noChangeArrowheads="1"/>
            </p:cNvSpPr>
            <p:nvPr/>
          </p:nvSpPr>
          <p:spPr bwMode="auto">
            <a:xfrm>
              <a:off x="6300788" y="1916113"/>
              <a:ext cx="86360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4800">
                  <a:solidFill>
                    <a:schemeClr val="bg1"/>
                  </a:solidFill>
                  <a:latin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5370" name="Picture 10" descr="C:\Documents and Settings\Admin\Рабочий стол\50340223-Ingeniero-de-construcci-n-en-casco-con-el-modelo-de-edificios-de-arquitectura-y-dibujo-t-cnico-plan--Foto-de-archiv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16116" y="1412776"/>
            <a:ext cx="3078088" cy="30780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3851275" y="584200"/>
            <a:ext cx="0" cy="288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50825" y="584200"/>
            <a:ext cx="0" cy="2889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50825" y="4868863"/>
            <a:ext cx="0" cy="136842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50825" y="1665288"/>
            <a:ext cx="4968875" cy="4643437"/>
          </a:xfrm>
          <a:prstGeom prst="rect">
            <a:avLst/>
          </a:prstGeom>
        </p:spPr>
        <p:txBody>
          <a:bodyPr/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FF0000"/>
                </a:solidFill>
                <a:ea typeface="Times New Roman" panose="02020603050405020304" pitchFamily="18" charset="0"/>
                <a:cs typeface="Arial" pitchFamily="34" charset="0"/>
              </a:rPr>
              <a:t>Ведущие компании</a:t>
            </a:r>
            <a:r>
              <a:rPr lang="en-US" sz="1800" dirty="0">
                <a:solidFill>
                  <a:srgbClr val="FF0000"/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ea typeface="Times New Roman" panose="02020603050405020304" pitchFamily="18" charset="0"/>
                <a:cs typeface="Arial" pitchFamily="34" charset="0"/>
              </a:rPr>
              <a:t>мира</a:t>
            </a: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, такие как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126000" algn="l" fontAlgn="auto"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 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Microsoft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и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The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Future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Laboratory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126000" algn="l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 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Московская школа управления   </a:t>
            </a:r>
          </a:p>
          <a:p>
            <a:pPr marL="342900" indent="1260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   «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Сколково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»</a:t>
            </a:r>
          </a:p>
          <a:p>
            <a:pPr marL="342900" indent="126000" algn="l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 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Американская исследовательская </a:t>
            </a:r>
          </a:p>
          <a:p>
            <a:pPr marL="342900" indent="1260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   компания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«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Sparks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&amp;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Honey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»</a:t>
            </a:r>
          </a:p>
          <a:p>
            <a:pPr marL="342900" indent="126000" algn="l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  Журнал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Forbs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126000" algn="l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  Британская исследовательская компания  </a:t>
            </a:r>
          </a:p>
          <a:p>
            <a:pPr marL="342900" indent="1260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   «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Fast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Future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» 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l"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представили научные доклады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с рейтингом </a:t>
            </a:r>
            <a:r>
              <a:rPr lang="ru-RU" sz="18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самых перспективных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профессий будущего </a:t>
            </a:r>
            <a:r>
              <a:rPr lang="en-US" sz="18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ru-RU" sz="18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ближайшие</a:t>
            </a:r>
            <a:r>
              <a:rPr lang="en-US" sz="18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15-20 лет)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</p:txBody>
      </p:sp>
      <p:grpSp>
        <p:nvGrpSpPr>
          <p:cNvPr id="16387" name="Группа 20"/>
          <p:cNvGrpSpPr>
            <a:grpSpLocks/>
          </p:cNvGrpSpPr>
          <p:nvPr/>
        </p:nvGrpSpPr>
        <p:grpSpPr bwMode="auto">
          <a:xfrm>
            <a:off x="0" y="0"/>
            <a:ext cx="9144000" cy="1016000"/>
            <a:chOff x="0" y="1"/>
            <a:chExt cx="9144000" cy="101673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1"/>
              <a:ext cx="1944688" cy="10167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6398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672"/>
              <a:ext cx="9144000" cy="54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Прямая соединительная линия 17"/>
            <p:cNvCxnSpPr/>
            <p:nvPr/>
          </p:nvCxnSpPr>
          <p:spPr>
            <a:xfrm>
              <a:off x="5940425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50825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5543550" cy="539750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ПРОФЕССИЙ БУДУЩЕГО</a:t>
            </a:r>
          </a:p>
        </p:txBody>
      </p:sp>
      <p:grpSp>
        <p:nvGrpSpPr>
          <p:cNvPr id="16389" name="Группа 25"/>
          <p:cNvGrpSpPr>
            <a:grpSpLocks/>
          </p:cNvGrpSpPr>
          <p:nvPr/>
        </p:nvGrpSpPr>
        <p:grpSpPr bwMode="auto">
          <a:xfrm>
            <a:off x="6300788" y="2168525"/>
            <a:ext cx="2122487" cy="2895600"/>
            <a:chOff x="9888059" y="-2360034"/>
            <a:chExt cx="2640913" cy="3602638"/>
          </a:xfrm>
        </p:grpSpPr>
        <p:pic>
          <p:nvPicPr>
            <p:cNvPr id="16391" name="Picture 14" descr="C:\Documents and Settings\Admin\Рабочий стол\скачанные файлы (2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9600" y="-1283073"/>
              <a:ext cx="1201613" cy="924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1" descr="C:\Documents and Settings\Admin\Рабочий стол\fast-future-logo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9600" y="224673"/>
              <a:ext cx="1425374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12" descr="C:\Documents and Settings\Admin\Рабочий стол\скачанные файлы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8059" y="-2360034"/>
              <a:ext cx="1404156" cy="516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13" descr="C:\Documents and Settings\Admin\Рабочий стол\скачанные файлы (1)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9627" y="-1898479"/>
              <a:ext cx="1548408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0" descr="C:\Documents and Settings\Admin\Рабочий стол\news_default_ru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3492" y="-698436"/>
              <a:ext cx="1225480" cy="81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5" descr="C:\Documents and Settings\Admin\Рабочий стол\скачанные файлы (3)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8884" y="993931"/>
              <a:ext cx="886025" cy="248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" name="Прямая соединительная линия 28"/>
          <p:cNvCxnSpPr/>
          <p:nvPr/>
        </p:nvCxnSpPr>
        <p:spPr>
          <a:xfrm flipV="1">
            <a:off x="5651500" y="1592263"/>
            <a:ext cx="0" cy="4068762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31800" y="3860800"/>
            <a:ext cx="2952750" cy="1728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410" name="TextBox 15"/>
          <p:cNvSpPr txBox="1">
            <a:spLocks noChangeArrowheads="1"/>
          </p:cNvSpPr>
          <p:nvPr/>
        </p:nvSpPr>
        <p:spPr bwMode="auto">
          <a:xfrm>
            <a:off x="3708400" y="1665288"/>
            <a:ext cx="5257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Дизайнер виртуальной среды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/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(архитектурный дизайн, проектирование миров)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Адвокат по </a:t>
            </a: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робоэтике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(владение основами робототехники)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Аналитик данных «Интернета вещей»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/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(знание инженерного дела. Коммуникация, предпринимательство)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Инженер по восстановлению окружающей среды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Разработчик средств постоянного питания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/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(инженерные навыки, энергетика)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Инженерия промышленного производства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Проектировщики шаблонов 3D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/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</a:b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(инженерные навыки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и знания)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Инженеры-композитчики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Разработчики альтернативного транспорта</a:t>
            </a:r>
          </a:p>
        </p:txBody>
      </p:sp>
      <p:sp>
        <p:nvSpPr>
          <p:cNvPr id="17412" name="TextBox 27"/>
          <p:cNvSpPr txBox="1">
            <a:spLocks noChangeArrowheads="1"/>
          </p:cNvSpPr>
          <p:nvPr/>
        </p:nvSpPr>
        <p:spPr bwMode="auto">
          <a:xfrm>
            <a:off x="468313" y="3933825"/>
            <a:ext cx="27717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профессии находятся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стыке инженерии,</a:t>
            </a:r>
            <a:r>
              <a:rPr lang="en-US" altLang="ru-RU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технического творчества</a:t>
            </a:r>
            <a:r>
              <a:rPr lang="en-US" altLang="ru-RU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других областей знаний!!!</a:t>
            </a:r>
          </a:p>
        </p:txBody>
      </p:sp>
      <p:pic>
        <p:nvPicPr>
          <p:cNvPr id="17413" name="Picture 2" descr="C:\Documents and Settings\Admin\Рабочий стол\x_f1477a0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35125"/>
            <a:ext cx="17938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4" name="Группа 12"/>
          <p:cNvGrpSpPr>
            <a:grpSpLocks/>
          </p:cNvGrpSpPr>
          <p:nvPr/>
        </p:nvGrpSpPr>
        <p:grpSpPr bwMode="auto">
          <a:xfrm>
            <a:off x="0" y="0"/>
            <a:ext cx="9144000" cy="1016000"/>
            <a:chOff x="0" y="1"/>
            <a:chExt cx="9144000" cy="101673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"/>
              <a:ext cx="1944688" cy="10167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7417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672"/>
              <a:ext cx="9144000" cy="54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5940425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50825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5543550" cy="539750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ПРОФЕССИЙ БУДУЩЕГО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944688" cy="4005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9138"/>
            <a:ext cx="9144000" cy="2016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898525" y="2060575"/>
            <a:ext cx="87137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ru-RU" sz="4000" b="1" dirty="0">
                <a:solidFill>
                  <a:schemeClr val="bg1"/>
                </a:solidFill>
                <a:ea typeface="+mj-ea"/>
                <a:cs typeface="Arial" pitchFamily="34" charset="0"/>
              </a:rPr>
              <a:t>«</a:t>
            </a:r>
            <a:r>
              <a:rPr lang="ru-RU" sz="4000" b="1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ОТ ФРЁБЕЛЯ ДО РОБОТА: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</a:br>
            <a:r>
              <a:rPr lang="ru-RU" sz="4000" b="1" dirty="0">
                <a:solidFill>
                  <a:srgbClr val="FFDD71"/>
                </a:solidFill>
                <a:latin typeface="Arial" charset="0"/>
                <a:ea typeface="+mj-ea"/>
                <a:cs typeface="Arial" charset="0"/>
              </a:rPr>
              <a:t>РАСТИМ БУДУЩИХ ИНЖЕНЕРОВ»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635375" y="368300"/>
            <a:ext cx="4824413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ru-RU" sz="3600" b="1" kern="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Парциальная </a:t>
            </a:r>
            <a:r>
              <a:rPr lang="ru-RU" b="1" kern="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образовательная программа</a:t>
            </a:r>
            <a:br>
              <a:rPr lang="ru-RU" b="1" kern="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</a:br>
            <a:r>
              <a:rPr lang="ru-RU" b="1" kern="0" dirty="0">
                <a:solidFill>
                  <a:srgbClr val="0070C0"/>
                </a:solidFill>
                <a:latin typeface="Segoe UI" pitchFamily="34" charset="0"/>
                <a:cs typeface="Segoe UI" pitchFamily="34" charset="0"/>
              </a:rPr>
              <a:t>дошкольного образования</a:t>
            </a:r>
          </a:p>
          <a:p>
            <a:pPr>
              <a:spcBef>
                <a:spcPct val="20000"/>
              </a:spcBef>
              <a:defRPr/>
            </a:pPr>
            <a:endParaRPr lang="ru-RU" b="1" kern="0" dirty="0">
              <a:solidFill>
                <a:srgbClr val="0070C0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11188" y="2060575"/>
            <a:ext cx="0" cy="18002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388350" y="2060575"/>
            <a:ext cx="0" cy="180022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Documents and Settings\308-03\Рабочий стол\Робототехн\обложка.jpg"/>
          <p:cNvPicPr>
            <a:picLocks noChangeAspect="1" noChangeArrowheads="1"/>
          </p:cNvPicPr>
          <p:nvPr/>
        </p:nvPicPr>
        <p:blipFill>
          <a:blip r:embed="rId3" cstate="print"/>
          <a:srcRect r="4762" b="2857"/>
          <a:stretch>
            <a:fillRect/>
          </a:stretch>
        </p:blipFill>
        <p:spPr bwMode="auto">
          <a:xfrm rot="783637">
            <a:off x="5877504" y="2898828"/>
            <a:ext cx="2607935" cy="3651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611188" y="4329113"/>
            <a:ext cx="4716462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Это принципиально новый</a:t>
            </a:r>
            <a:endParaRPr lang="en-US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l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уровень подходов к развитию</a:t>
            </a:r>
            <a:endParaRPr lang="en-US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l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детского технического творчества</a:t>
            </a:r>
            <a:endParaRPr lang="en-US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l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в дошкольном образовании,</a:t>
            </a:r>
            <a:endParaRPr lang="en-US" sz="2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  <a:p>
            <a:pPr algn="l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имеющая методическое </a:t>
            </a:r>
          </a:p>
          <a:p>
            <a:pPr algn="l"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сопровождение.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 bwMode="auto">
          <a:xfrm>
            <a:off x="0" y="0"/>
            <a:ext cx="1944688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45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Группа 11"/>
          <p:cNvGrpSpPr>
            <a:grpSpLocks/>
          </p:cNvGrpSpPr>
          <p:nvPr/>
        </p:nvGrpSpPr>
        <p:grpSpPr bwMode="auto">
          <a:xfrm>
            <a:off x="250825" y="584200"/>
            <a:ext cx="8642350" cy="649288"/>
            <a:chOff x="250825" y="584519"/>
            <a:chExt cx="8641655" cy="64912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8892480" y="584519"/>
              <a:ext cx="0" cy="6491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50825" y="584519"/>
              <a:ext cx="0" cy="6491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1" name="Прямоугольник 40"/>
          <p:cNvSpPr>
            <a:spLocks noChangeArrowheads="1"/>
          </p:cNvSpPr>
          <p:nvPr/>
        </p:nvSpPr>
        <p:spPr bwMode="auto">
          <a:xfrm>
            <a:off x="360363" y="550863"/>
            <a:ext cx="89281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FFDD71"/>
                </a:solidFill>
                <a:latin typeface="Arial" panose="020B0604020202020204" pitchFamily="34" charset="0"/>
              </a:rPr>
              <a:t>ПАРЦИАЛЬНАЯ ПРОГРАММА ДОШКОЛЬНОГО ОБРАЗОВАНИЯ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FFDD71"/>
                </a:solidFill>
                <a:latin typeface="Arial" panose="020B0604020202020204" pitchFamily="34" charset="0"/>
              </a:rPr>
              <a:t>«ОТ ФРЁБЕЛЯ ДО РОБОТА: РАСТИМ БУДУЩИХ ИНЖЕНЕРОВ»</a:t>
            </a:r>
          </a:p>
        </p:txBody>
      </p:sp>
      <p:grpSp>
        <p:nvGrpSpPr>
          <p:cNvPr id="19462" name="Группа 52"/>
          <p:cNvGrpSpPr>
            <a:grpSpLocks/>
          </p:cNvGrpSpPr>
          <p:nvPr/>
        </p:nvGrpSpPr>
        <p:grpSpPr bwMode="auto">
          <a:xfrm>
            <a:off x="0" y="1952625"/>
            <a:ext cx="2232025" cy="539750"/>
            <a:chOff x="0" y="1700808"/>
            <a:chExt cx="2231740" cy="54006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0" y="1700808"/>
              <a:ext cx="2231740" cy="5400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1" name="TextBox 27"/>
            <p:cNvSpPr txBox="1">
              <a:spLocks noChangeArrowheads="1"/>
            </p:cNvSpPr>
            <p:nvPr/>
          </p:nvSpPr>
          <p:spPr bwMode="auto">
            <a:xfrm>
              <a:off x="575556" y="1772816"/>
              <a:ext cx="15481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Авторы</a:t>
              </a: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3132138" y="1690688"/>
            <a:ext cx="6227762" cy="10906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к.п.н. 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</a:rPr>
              <a:t>Волосовец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 Т.В. (РАО),</a:t>
            </a:r>
          </a:p>
          <a:p>
            <a:pPr algn="l">
              <a:lnSpc>
                <a:spcPct val="120000"/>
              </a:lnSpc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к.п.н. Карпова Ю.В. (СИПКРО),</a:t>
            </a:r>
          </a:p>
          <a:p>
            <a:pPr algn="l">
              <a:lnSpc>
                <a:spcPct val="120000"/>
              </a:lnSpc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Тимофеева Т.В. (ДОО)</a:t>
            </a:r>
          </a:p>
        </p:txBody>
      </p:sp>
      <p:grpSp>
        <p:nvGrpSpPr>
          <p:cNvPr id="19464" name="Группа 51"/>
          <p:cNvGrpSpPr>
            <a:grpSpLocks/>
          </p:cNvGrpSpPr>
          <p:nvPr/>
        </p:nvGrpSpPr>
        <p:grpSpPr bwMode="auto">
          <a:xfrm>
            <a:off x="0" y="3465513"/>
            <a:ext cx="2232025" cy="539750"/>
            <a:chOff x="0" y="3176972"/>
            <a:chExt cx="2231740" cy="54006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0" y="3176972"/>
              <a:ext cx="2231740" cy="5400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9" name="TextBox 27"/>
            <p:cNvSpPr txBox="1">
              <a:spLocks noChangeArrowheads="1"/>
            </p:cNvSpPr>
            <p:nvPr/>
          </p:nvSpPr>
          <p:spPr bwMode="auto">
            <a:xfrm>
              <a:off x="611560" y="3248980"/>
              <a:ext cx="1512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Рецензент</a:t>
              </a: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3132138" y="3162300"/>
            <a:ext cx="6227762" cy="1058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директор ФИРО, академик РАО,</a:t>
            </a:r>
          </a:p>
          <a:p>
            <a:pPr algn="l">
              <a:lnSpc>
                <a:spcPct val="120000"/>
              </a:lnSpc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доктор психологических наук,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профессор </a:t>
            </a:r>
            <a:r>
              <a:rPr lang="ru-RU" sz="1800" dirty="0" err="1">
                <a:solidFill>
                  <a:schemeClr val="bg1">
                    <a:lumMod val="50000"/>
                  </a:schemeClr>
                </a:solidFill>
              </a:rPr>
              <a:t>Асмолов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 А.Г.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503238" y="4616450"/>
            <a:ext cx="0" cy="162083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28"/>
          <p:cNvSpPr txBox="1">
            <a:spLocks noChangeArrowheads="1"/>
          </p:cNvSpPr>
          <p:nvPr/>
        </p:nvSpPr>
        <p:spPr bwMode="auto">
          <a:xfrm>
            <a:off x="611188" y="4545013"/>
            <a:ext cx="828198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уникальным методическим продуктом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разработана в соответствии с Федеральным законом РФ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29 декабря 2012 г. № 273-ФЗ «Об образовании в Российской Федерации»; Федеральным государственным образовательным стандартом дошкольного образования (Приказ Минобрнауки РФ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 октября 2013 г. № 1155, г. Москва).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944688" cy="981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grpSp>
        <p:nvGrpSpPr>
          <p:cNvPr id="20483" name="Группа 11"/>
          <p:cNvGrpSpPr>
            <a:grpSpLocks/>
          </p:cNvGrpSpPr>
          <p:nvPr/>
        </p:nvGrpSpPr>
        <p:grpSpPr bwMode="auto">
          <a:xfrm>
            <a:off x="0" y="0"/>
            <a:ext cx="9144000" cy="1016000"/>
            <a:chOff x="0" y="1"/>
            <a:chExt cx="9144000" cy="101673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1"/>
              <a:ext cx="1944688" cy="10167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0488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672"/>
              <a:ext cx="9144000" cy="54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6011863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50825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5653088" cy="539750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ТРЕБОВАНИЙ ФГОС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895850" y="2060575"/>
            <a:ext cx="36718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ts val="0"/>
              </a:spcBef>
              <a:defRPr/>
            </a:pPr>
            <a:r>
              <a:rPr lang="ru-RU" sz="1800" b="1" dirty="0">
                <a:solidFill>
                  <a:srgbClr val="FF0000"/>
                </a:solidFill>
                <a:cs typeface="Arial" pitchFamily="34" charset="0"/>
              </a:rPr>
              <a:t>Ключевые установки </a:t>
            </a:r>
          </a:p>
          <a:p>
            <a:pPr marL="342900" indent="-342900" algn="l">
              <a:spcBef>
                <a:spcPts val="0"/>
              </a:spcBef>
              <a:defRPr/>
            </a:pPr>
            <a:r>
              <a:rPr lang="ru-RU" sz="1800" b="1" dirty="0">
                <a:solidFill>
                  <a:srgbClr val="FF0000"/>
                </a:solidFill>
                <a:cs typeface="Arial" pitchFamily="34" charset="0"/>
              </a:rPr>
              <a:t>при реализации программы</a:t>
            </a:r>
            <a:endParaRPr lang="ru-RU" sz="1800" b="1" dirty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marL="342900" indent="-342900" algn="l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pitchFamily="34" charset="0"/>
              </a:rPr>
              <a:t>Поддержка разнообразия детства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pitchFamily="34" charset="0"/>
              </a:rPr>
              <a:t>Создание условий социальной ситуации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pitchFamily="34" charset="0"/>
              </a:rPr>
              <a:t>Содействие взрослого и ребенка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18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itchFamily="18" charset="0"/>
                <a:cs typeface="Arial" pitchFamily="34" charset="0"/>
              </a:rPr>
              <a:t>Развитие способностей каждого ребенка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170" y="1556792"/>
            <a:ext cx="4127830" cy="4759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572000" y="4149725"/>
            <a:ext cx="4572000" cy="1735138"/>
          </a:xfrm>
          <a:prstGeom prst="rect">
            <a:avLst/>
          </a:prstGeom>
        </p:spPr>
        <p:txBody>
          <a:bodyPr/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Цель сопровождения профессионального</a:t>
            </a:r>
            <a:endParaRPr lang="en-US" sz="1600" dirty="0">
              <a:solidFill>
                <a:srgbClr val="0070C0"/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самоопределения на этапе дошкольного</a:t>
            </a:r>
            <a:endParaRPr lang="en-US" sz="1600" dirty="0">
              <a:solidFill>
                <a:srgbClr val="0070C0"/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образования –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формирование первичного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представления о мире профессий, интереса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к профессионально-трудовой деятельности,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позитивных установок к различным видам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труда и творчества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572000" y="1557338"/>
            <a:ext cx="4500563" cy="2087562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ts val="0"/>
              </a:spcBef>
              <a:defRPr/>
            </a:pPr>
            <a:r>
              <a:rPr lang="ru-RU" sz="1800" b="1" dirty="0">
                <a:solidFill>
                  <a:srgbClr val="FF0000"/>
                </a:solidFill>
                <a:cs typeface="Arial" pitchFamily="34" charset="0"/>
              </a:rPr>
              <a:t>Научная актуальность</a:t>
            </a:r>
            <a:endParaRPr lang="ru-RU" sz="1600" b="1" dirty="0">
              <a:solidFill>
                <a:srgbClr val="FF0000"/>
              </a:solidFill>
              <a:cs typeface="Arial" pitchFamily="34" charset="0"/>
            </a:endParaRPr>
          </a:p>
          <a:p>
            <a:pPr marL="342900" indent="-342900" algn="l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Концепция сопровождения</a:t>
            </a:r>
            <a:endParaRPr lang="en-US" sz="1600" dirty="0">
              <a:solidFill>
                <a:srgbClr val="0070C0"/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профессионального</a:t>
            </a:r>
            <a:r>
              <a:rPr lang="en-US" sz="16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самоопределения</a:t>
            </a:r>
            <a:endParaRPr lang="en-US" sz="1600" dirty="0">
              <a:solidFill>
                <a:srgbClr val="0070C0"/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обучающихся в условиях</a:t>
            </a:r>
            <a:r>
              <a:rPr lang="en-US" sz="16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непрерывности</a:t>
            </a:r>
            <a:endParaRPr lang="en-US" sz="1600" dirty="0">
              <a:solidFill>
                <a:srgbClr val="0070C0"/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70C0"/>
                </a:solidFill>
                <a:ea typeface="Times New Roman" panose="02020603050405020304" pitchFamily="18" charset="0"/>
                <a:cs typeface="Arial" pitchFamily="34" charset="0"/>
              </a:rPr>
              <a:t>образования (Концепция- 2015):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обосновывает формирования мотивации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на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профессиональную деятельность</a:t>
            </a:r>
            <a:endParaRPr lang="en-US" sz="16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с дошкольного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возраста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16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itchFamily="34" charset="0"/>
            </a:endParaRPr>
          </a:p>
        </p:txBody>
      </p:sp>
      <p:grpSp>
        <p:nvGrpSpPr>
          <p:cNvPr id="21508" name="Группа 12"/>
          <p:cNvGrpSpPr>
            <a:grpSpLocks/>
          </p:cNvGrpSpPr>
          <p:nvPr/>
        </p:nvGrpSpPr>
        <p:grpSpPr bwMode="auto">
          <a:xfrm>
            <a:off x="0" y="0"/>
            <a:ext cx="9144000" cy="1016000"/>
            <a:chOff x="0" y="1"/>
            <a:chExt cx="9144000" cy="101673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"/>
              <a:ext cx="1944688" cy="10167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1516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672"/>
              <a:ext cx="9144000" cy="54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>
              <a:off x="6011863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50825" y="584621"/>
              <a:ext cx="0" cy="28754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5653088" cy="539750"/>
          </a:xfrm>
        </p:spPr>
        <p:txBody>
          <a:bodyPr/>
          <a:lstStyle/>
          <a:p>
            <a:pPr algn="l" eaLnBrk="1" hangingPunct="1"/>
            <a:r>
              <a:rPr lang="ru-RU" altLang="ru-RU" sz="2400" b="1" smtClean="0">
                <a:solidFill>
                  <a:srgbClr val="FFD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ТРЕБОВАНИЙ ФГОС</a:t>
            </a:r>
          </a:p>
        </p:txBody>
      </p:sp>
      <p:grpSp>
        <p:nvGrpSpPr>
          <p:cNvPr id="21510" name="Группа 25"/>
          <p:cNvGrpSpPr>
            <a:grpSpLocks/>
          </p:cNvGrpSpPr>
          <p:nvPr/>
        </p:nvGrpSpPr>
        <p:grpSpPr bwMode="auto">
          <a:xfrm>
            <a:off x="165100" y="1470025"/>
            <a:ext cx="4048125" cy="4954588"/>
            <a:chOff x="4405453" y="1428744"/>
            <a:chExt cx="4406430" cy="5393690"/>
          </a:xfrm>
        </p:grpSpPr>
        <p:pic>
          <p:nvPicPr>
            <p:cNvPr id="16" name="Picture 1" descr="D:\ФОТО СП\фото -конструирование\SAM_323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5453" y="3783065"/>
              <a:ext cx="2179134" cy="19729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chemeClr val="bg1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8" name="Picture 5" descr="D:\ФОТО СП\фото -конструирование\IMG_20170127_16421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153694">
              <a:off x="4652338" y="1428744"/>
              <a:ext cx="2121277" cy="21661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chemeClr val="bg1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7" name="Picture 4" descr="http://ds201.ucoz.ru/_nw/10/2056043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447953">
              <a:off x="6736862" y="2100200"/>
              <a:ext cx="2075021" cy="20009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chemeClr val="bg1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5" name="Picture 2" descr="D:\ФОТО СП\SAM_413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866082">
              <a:off x="6276959" y="4521575"/>
              <a:ext cx="2291573" cy="23008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chemeClr val="bg1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1131</TotalTime>
  <Words>1461</Words>
  <Application>Microsoft Office PowerPoint</Application>
  <PresentationFormat>Экран (4:3)</PresentationFormat>
  <Paragraphs>345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Москва</vt:lpstr>
      <vt:lpstr>Segoe UI</vt:lpstr>
      <vt:lpstr>Times New Roman</vt:lpstr>
      <vt:lpstr>Wingdings</vt:lpstr>
      <vt:lpstr>BatangChe</vt:lpstr>
      <vt:lpstr>Symbol</vt:lpstr>
      <vt:lpstr>Arial Unicode MS</vt:lpstr>
      <vt:lpstr>Тема Office</vt:lpstr>
      <vt:lpstr>«ОТ ФРЁБЕЛЯ ДО РОБОТА: РАСТИМ БУДУЩИХ ИНЖЕНЕРОВ»</vt:lpstr>
      <vt:lpstr>ВЫБОР ПРОФЕССИИ</vt:lpstr>
      <vt:lpstr>ВЫБОР ПРОФЕССИИ</vt:lpstr>
      <vt:lpstr>РЕЙТИНГ ПРОФЕССИЙ БУДУЩЕГО</vt:lpstr>
      <vt:lpstr>РЕЙТИНГ ПРОФЕССИЙ БУДУЩЕГО</vt:lpstr>
      <vt:lpstr>Презентация PowerPoint</vt:lpstr>
      <vt:lpstr>Презентация PowerPoint</vt:lpstr>
      <vt:lpstr>ВЫПОЛНЕНИЕ ТРЕБОВАНИЙ ФГОС</vt:lpstr>
      <vt:lpstr>ВЫПОЛНЕНИЕ ТРЕБОВАНИЙ ФГОС</vt:lpstr>
      <vt:lpstr>НАПРАВЛЕНИЕ ТЕХНИЧЕСКОГО ОБРАЗОВАНИЯ В ДЕТСКОМ САДУ</vt:lpstr>
      <vt:lpstr>ВИДЫ КОНСТРУКТОРОВ, НАПРАВЛЕННЫЕ НА РАЗВИТИЕ ТЕХНИЧЕСКОГО ТВОРЧЕСТВА РЕБЁНКА ДОШКОЛЬНОГО ВОЗРАСТА</vt:lpstr>
      <vt:lpstr>ВЛИЯНИЕ ИГРОВОГО НАБОРА «ДАРЫ ФРЁБЕЛЯ» НА РАЗВИТИЕ РЕБЁНКА И КАЧЕСТВО ОБРАЗОВАТЕЛЬНОЙ ДЕЯТЕЛЬНОСТИ</vt:lpstr>
      <vt:lpstr>ВЛИЯНИЕ КОНСТРУКТОРОВ НА РАЗВИТИЕ РЕБЁНКА И КАЧЕСТВО ОБРАЗОВАТЕЛЬНОЙ ДЕЯТЕЛЬНОСТИ</vt:lpstr>
      <vt:lpstr>ВЛИЯНИЕ РОБОТЕХНИКИ НА РАЗВИТИЕ РЕБЁНКА И КАЧЕСТВО ОБРАЗОВАТЕЛЬНОЙ ДЕЯТЕЛЬНОСТИ</vt:lpstr>
      <vt:lpstr>ЦЕЛЬ ПРОГРАММЫ</vt:lpstr>
      <vt:lpstr>ПРИНЦИПЫ РЕАЛИЗАЦИИ ПРОГРАММЫ</vt:lpstr>
      <vt:lpstr>ПОДХОДЫ К ФОРМИРОВАНИЮ ПРОГРАММЫ</vt:lpstr>
      <vt:lpstr>ПРИ РЕАЛИЗАЦИИ ПРОГРАММЫ</vt:lpstr>
      <vt:lpstr>ТЕМАТИЧЕСКОЕ ПЛАНИРОВАНИЕ ОБРАЗОВАТЕЛЬНОЙ ДЕЯТЕЛЬНОСТИ</vt:lpstr>
      <vt:lpstr>СОДЕРЖАНИЕ ОБРАЗОВАТЕЛЬНОЙ ДЕЯТЕЛЬНОСТИ В РЕЖИМНЫХ МОМЕНТАХ</vt:lpstr>
      <vt:lpstr>Презентация PowerPoint</vt:lpstr>
      <vt:lpstr>ПЛАНИРУЕМЫЕ РЕЗУЛЬТАТЫ ОСВОЕНИЯ ПАРЦИАЛЬНОЙ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Парциальная образовательная программа дошкольного образования «От Фребеля до робота: растим будущих инженеров  Т.В. Волосовец, Ю.В. Карпова, Т.В. Тимофеева</dc:title>
  <dc:creator>дом</dc:creator>
  <cp:lastModifiedBy>DANIDI</cp:lastModifiedBy>
  <cp:revision>247</cp:revision>
  <dcterms:created xsi:type="dcterms:W3CDTF">2017-12-03T20:44:55Z</dcterms:created>
  <dcterms:modified xsi:type="dcterms:W3CDTF">2018-04-03T18:21:24Z</dcterms:modified>
</cp:coreProperties>
</file>