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71CDB0-A428-47B8-9842-20A5C72E4F1A}" v="1301" dt="2021-12-07T20:43:30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1DBB46D1-4645-4EEA-A878-ACA54F949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07" y="-2930"/>
            <a:ext cx="12199814" cy="68638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7B2EB37-1A0B-429C-96E8-570B59732B78}"/>
              </a:ext>
            </a:extLst>
          </p:cNvPr>
          <p:cNvSpPr txBox="1"/>
          <p:nvPr/>
        </p:nvSpPr>
        <p:spPr>
          <a:xfrm>
            <a:off x="1324709" y="494324"/>
            <a:ext cx="861450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err="1">
                <a:latin typeface="Times New Roman"/>
                <a:cs typeface="Times New Roman"/>
              </a:rPr>
              <a:t>Муниципальное</a:t>
            </a:r>
            <a:r>
              <a:rPr lang="en-US" sz="2000" b="1" dirty="0">
                <a:latin typeface="Times New Roman"/>
                <a:cs typeface="Times New Roman"/>
              </a:rPr>
              <a:t> </a:t>
            </a:r>
            <a:r>
              <a:rPr lang="en-US" sz="2000" b="1" dirty="0" err="1">
                <a:latin typeface="Times New Roman"/>
                <a:cs typeface="Times New Roman"/>
              </a:rPr>
              <a:t>бюджетное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дошкольное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образовательное</a:t>
            </a:r>
            <a:r>
              <a:rPr lang="en-US" sz="2000" b="1" dirty="0">
                <a:latin typeface="Times New Roman"/>
                <a:cs typeface="Times New Roman"/>
              </a:rPr>
              <a:t> </a:t>
            </a:r>
            <a:r>
              <a:rPr lang="en-US" sz="2000" b="1" dirty="0" err="1">
                <a:latin typeface="Times New Roman"/>
                <a:cs typeface="Times New Roman"/>
              </a:rPr>
              <a:t>учреждение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городского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округа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Королев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Московской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области</a:t>
            </a:r>
            <a:r>
              <a:rPr lang="en-US" sz="2000" b="1" dirty="0">
                <a:latin typeface="Times New Roman"/>
                <a:cs typeface="Times New Roman"/>
              </a:rPr>
              <a:t> </a:t>
            </a:r>
          </a:p>
          <a:p>
            <a:pPr algn="ctr"/>
            <a:r>
              <a:rPr lang="en-US" sz="2000" b="1" dirty="0">
                <a:latin typeface="Times New Roman"/>
                <a:cs typeface="Times New Roman"/>
              </a:rPr>
              <a:t>"</a:t>
            </a:r>
            <a:r>
              <a:rPr lang="en-US" sz="2000" b="1" dirty="0" err="1">
                <a:latin typeface="Times New Roman"/>
                <a:cs typeface="Times New Roman"/>
              </a:rPr>
              <a:t>Детский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сад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комбинированного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вида</a:t>
            </a:r>
            <a:r>
              <a:rPr lang="en-US" sz="2000" b="1" dirty="0">
                <a:latin typeface="Times New Roman"/>
                <a:cs typeface="Times New Roman"/>
              </a:rPr>
              <a:t> №26 "</a:t>
            </a:r>
            <a:r>
              <a:rPr lang="en-US" sz="2000" b="1" dirty="0" err="1">
                <a:latin typeface="Times New Roman"/>
                <a:cs typeface="Times New Roman"/>
              </a:rPr>
              <a:t>Росинка</a:t>
            </a:r>
            <a:r>
              <a:rPr lang="en-US" sz="2000" b="1" dirty="0">
                <a:latin typeface="Times New Roman"/>
                <a:cs typeface="Times New Roman"/>
              </a:rPr>
              <a:t>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DE188D-A39A-410D-B664-8F27E74B528B}"/>
              </a:ext>
            </a:extLst>
          </p:cNvPr>
          <p:cNvSpPr txBox="1"/>
          <p:nvPr/>
        </p:nvSpPr>
        <p:spPr>
          <a:xfrm>
            <a:off x="816708" y="2516554"/>
            <a:ext cx="10451122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>
                <a:latin typeface="Times New Roman"/>
                <a:cs typeface="Times New Roman"/>
              </a:rPr>
              <a:t>Педагогический совет</a:t>
            </a:r>
          </a:p>
          <a:p>
            <a:pPr algn="ctr"/>
            <a:r>
              <a:rPr lang="ru-RU" sz="2400" b="1" dirty="0">
                <a:latin typeface="Times New Roman"/>
                <a:cs typeface="Times New Roman"/>
              </a:rPr>
              <a:t>Сообщение</a:t>
            </a:r>
          </a:p>
          <a:p>
            <a:pPr algn="ctr"/>
            <a:r>
              <a:rPr lang="ru-RU" sz="2400" b="1" dirty="0">
                <a:latin typeface="Times New Roman"/>
                <a:cs typeface="Times New Roman"/>
              </a:rPr>
              <a:t>"Метод моделирования в музыкальной деятельности детей старшего дошкольного возраста"</a:t>
            </a:r>
            <a:endParaRPr lang="ru-RU"/>
          </a:p>
          <a:p>
            <a:pPr algn="ctr"/>
            <a:endParaRPr lang="ru-RU" sz="2400" b="1" dirty="0">
              <a:latin typeface="Times New Roman"/>
              <a:cs typeface="Times New Roman"/>
            </a:endParaRPr>
          </a:p>
          <a:p>
            <a:pPr algn="ctr"/>
            <a:endParaRPr lang="ru-RU" sz="2400" b="1" dirty="0">
              <a:latin typeface="Times New Roman"/>
              <a:cs typeface="Times New Roman"/>
            </a:endParaRPr>
          </a:p>
          <a:p>
            <a:pPr algn="r"/>
            <a:endParaRPr lang="ru-RU" b="1" dirty="0">
              <a:latin typeface="Times New Roman"/>
              <a:cs typeface="Times New Roman"/>
            </a:endParaRPr>
          </a:p>
          <a:p>
            <a:pPr algn="r"/>
            <a:r>
              <a:rPr lang="ru-RU" b="1" dirty="0">
                <a:latin typeface="Times New Roman"/>
                <a:cs typeface="Times New Roman"/>
              </a:rPr>
              <a:t>Выполнила</a:t>
            </a:r>
            <a:endParaRPr lang="ru-RU" dirty="0">
              <a:cs typeface="Calibri"/>
            </a:endParaRPr>
          </a:p>
          <a:p>
            <a:pPr algn="r"/>
            <a:r>
              <a:rPr lang="ru-RU" b="1" dirty="0">
                <a:latin typeface="Times New Roman"/>
                <a:cs typeface="Times New Roman"/>
              </a:rPr>
              <a:t>музыкальный руководитель:</a:t>
            </a:r>
          </a:p>
          <a:p>
            <a:pPr algn="r"/>
            <a:r>
              <a:rPr lang="ru-RU" b="1" dirty="0">
                <a:latin typeface="Times New Roman"/>
                <a:cs typeface="Times New Roman"/>
              </a:rPr>
              <a:t>Червонная В.В.</a:t>
            </a:r>
          </a:p>
          <a:p>
            <a:pPr algn="ctr"/>
            <a:r>
              <a:rPr lang="ru-RU" b="1" dirty="0">
                <a:latin typeface="Times New Roman"/>
                <a:cs typeface="Times New Roman"/>
              </a:rPr>
              <a:t>2021г.</a:t>
            </a: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255784A-0B13-49EC-878C-00894C30B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224" b="19790"/>
          <a:stretch/>
        </p:blipFill>
        <p:spPr>
          <a:xfrm>
            <a:off x="20" y="-8487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FDBD0A-F1DF-4C3E-99BA-24BC80690EC1}"/>
              </a:ext>
            </a:extLst>
          </p:cNvPr>
          <p:cNvSpPr txBox="1"/>
          <p:nvPr/>
        </p:nvSpPr>
        <p:spPr>
          <a:xfrm>
            <a:off x="737838" y="496229"/>
            <a:ext cx="1037249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 dirty="0">
                <a:latin typeface="Times New Roman"/>
                <a:cs typeface="Calibri"/>
              </a:rPr>
              <a:t>Литература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24E0BD-DF4E-453A-B5FE-CB894ED73DB8}"/>
              </a:ext>
            </a:extLst>
          </p:cNvPr>
          <p:cNvSpPr txBox="1"/>
          <p:nvPr/>
        </p:nvSpPr>
        <p:spPr>
          <a:xfrm>
            <a:off x="738555" y="1197708"/>
            <a:ext cx="8536353" cy="32316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/>
                <a:ea typeface="+mn-lt"/>
                <a:cs typeface="+mn-lt"/>
              </a:rPr>
              <a:t>1.Готсдинер А. Л.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Музыкальная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психология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 – М.: 1993. </a:t>
            </a:r>
          </a:p>
          <a:p>
            <a:r>
              <a:rPr lang="en-US" sz="2400" dirty="0">
                <a:latin typeface="Times New Roman"/>
                <a:ea typeface="+mn-lt"/>
                <a:cs typeface="+mn-lt"/>
              </a:rPr>
              <a:t>2.Дубровская Е. А.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Ступеньки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музыкального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развития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 – М.: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Просвещение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2006.</a:t>
            </a:r>
            <a:br>
              <a:rPr lang="en-US" sz="2400" dirty="0">
                <a:latin typeface="Times New Roman"/>
                <a:ea typeface="+mn-lt"/>
                <a:cs typeface="+mn-lt"/>
              </a:rPr>
            </a:b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3.Радынова О. П. Слушаем музыку. – М.: Просвещение, 1990. – 160с. </a:t>
            </a:r>
            <a:b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4.Теплов Б. М. Психология музыкальных способностей. – М.: 1947. </a:t>
            </a:r>
            <a:br>
              <a:rPr lang="ru-RU" sz="1800" b="0" i="0" dirty="0">
                <a:effectLst/>
                <a:latin typeface="WordVisiCarriageReturn_MSFontService"/>
              </a:rPr>
            </a:br>
            <a:r>
              <a:rPr lang="ru-RU" sz="1800" b="0" i="0" dirty="0">
                <a:effectLst/>
                <a:latin typeface="Times New Roman" panose="02020603050405020304" pitchFamily="18" charset="0"/>
              </a:rPr>
              <a:t> </a:t>
            </a:r>
            <a:br>
              <a:rPr lang="en-US" sz="2400" dirty="0">
                <a:latin typeface="Times New Roman"/>
                <a:ea typeface="+mn-lt"/>
                <a:cs typeface="+mn-lt"/>
              </a:rPr>
            </a:b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681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255784A-0B13-49EC-878C-00894C30B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224" b="1979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FDBD0A-F1DF-4C3E-99BA-24BC80690EC1}"/>
              </a:ext>
            </a:extLst>
          </p:cNvPr>
          <p:cNvSpPr txBox="1"/>
          <p:nvPr/>
        </p:nvSpPr>
        <p:spPr>
          <a:xfrm>
            <a:off x="867936" y="663497"/>
            <a:ext cx="10372492" cy="56015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>
                <a:solidFill>
                  <a:srgbClr val="111111"/>
                </a:solidFill>
                <a:latin typeface="Times New Roman"/>
                <a:cs typeface="Calibri"/>
              </a:rPr>
              <a:t>Актуальность.</a:t>
            </a:r>
            <a:r>
              <a:rPr lang="ru-RU" sz="2000" dirty="0">
                <a:solidFill>
                  <a:srgbClr val="111111"/>
                </a:solidFill>
                <a:latin typeface="Times New Roman"/>
                <a:cs typeface="Calibri"/>
              </a:rPr>
              <a:t> </a:t>
            </a:r>
          </a:p>
          <a:p>
            <a:r>
              <a:rPr lang="ru-RU" sz="2000" dirty="0">
                <a:solidFill>
                  <a:srgbClr val="111111"/>
                </a:solidFill>
                <a:latin typeface="Times New Roman"/>
                <a:cs typeface="Calibri"/>
              </a:rPr>
              <a:t>Содержание образования меняется и ставит во главу угла индивидуальный подход к ребенку через игру. Идя в ногу с современными образовательными процессами, педагогу дошкольного образования необходимо уметь ориентироваться в многообразии интегративных подходов к развитию детей, в широком спектре современных технологий. Использование современных технологий в музыкальном развитии дошкольника требуют новых подходов к музыкальному воспитанию. </a:t>
            </a:r>
          </a:p>
          <a:p>
            <a:r>
              <a:rPr lang="ru-RU" sz="2000" b="1" dirty="0">
                <a:solidFill>
                  <a:srgbClr val="111111"/>
                </a:solidFill>
                <a:latin typeface="Times New Roman"/>
                <a:cs typeface="Calibri"/>
              </a:rPr>
              <a:t>Музыка и игра</a:t>
            </a:r>
            <a:r>
              <a:rPr lang="ru-RU" sz="2000" dirty="0">
                <a:solidFill>
                  <a:srgbClr val="111111"/>
                </a:solidFill>
                <a:latin typeface="Times New Roman"/>
                <a:cs typeface="Calibri"/>
              </a:rPr>
              <a:t> – источник детской радости. Применяя на музыкальных занятиях различные игровые методы, мы решаем важную задачу раннего музыкального воспитания детей – развиваем эмоциональную отзывчивость на музыку. </a:t>
            </a:r>
          </a:p>
          <a:p>
            <a:endParaRPr lang="ru-RU" sz="2000" dirty="0">
              <a:solidFill>
                <a:srgbClr val="111111"/>
              </a:solidFill>
              <a:latin typeface="Times New Roman"/>
              <a:cs typeface="Calibri"/>
            </a:endParaRPr>
          </a:p>
          <a:p>
            <a:r>
              <a:rPr lang="ru-RU" sz="2000" b="1" dirty="0">
                <a:solidFill>
                  <a:srgbClr val="111111"/>
                </a:solidFill>
                <a:latin typeface="Times New Roman"/>
                <a:cs typeface="Calibri"/>
              </a:rPr>
              <a:t>Цель исследования</a:t>
            </a:r>
            <a:r>
              <a:rPr lang="ru-RU" sz="2000" dirty="0">
                <a:solidFill>
                  <a:srgbClr val="111111"/>
                </a:solidFill>
                <a:latin typeface="Times New Roman"/>
                <a:cs typeface="Calibri"/>
              </a:rPr>
              <a:t> выяснить как метод моделирования влияет на развитие детей. </a:t>
            </a:r>
          </a:p>
          <a:p>
            <a:endParaRPr lang="ru-RU" sz="2000" b="1" dirty="0">
              <a:solidFill>
                <a:srgbClr val="111111"/>
              </a:solidFill>
              <a:latin typeface="Times New Roman"/>
              <a:cs typeface="Calibri"/>
            </a:endParaRPr>
          </a:p>
          <a:p>
            <a:r>
              <a:rPr lang="ru-RU" sz="2000" b="1" dirty="0">
                <a:solidFill>
                  <a:srgbClr val="111111"/>
                </a:solidFill>
                <a:latin typeface="Times New Roman"/>
                <a:cs typeface="Calibri"/>
              </a:rPr>
              <a:t>Задачи</a:t>
            </a:r>
            <a:r>
              <a:rPr lang="ru-RU" sz="2000" dirty="0">
                <a:solidFill>
                  <a:srgbClr val="111111"/>
                </a:solidFill>
                <a:latin typeface="Times New Roman"/>
                <a:cs typeface="Calibri"/>
              </a:rPr>
              <a:t> </a:t>
            </a:r>
          </a:p>
          <a:p>
            <a:pPr>
              <a:buChar char="•"/>
            </a:pPr>
            <a:r>
              <a:rPr lang="ru-RU" sz="2000" dirty="0">
                <a:solidFill>
                  <a:srgbClr val="111111"/>
                </a:solidFill>
                <a:latin typeface="Times New Roman"/>
                <a:cs typeface="Calibri"/>
              </a:rPr>
              <a:t>Рассмотреть как используется метод моделирования на музыкальных занятиях через виды музыкальной деятельности. </a:t>
            </a:r>
          </a:p>
          <a:p>
            <a:pPr>
              <a:buChar char="•"/>
            </a:pPr>
            <a:r>
              <a:rPr lang="ru-RU" sz="2000" dirty="0">
                <a:solidFill>
                  <a:srgbClr val="111111"/>
                </a:solidFill>
                <a:latin typeface="Times New Roman"/>
                <a:cs typeface="Calibri"/>
              </a:rPr>
              <a:t>Виды моделирования </a:t>
            </a:r>
          </a:p>
          <a:p>
            <a:endParaRPr lang="ru-RU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64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255784A-0B13-49EC-878C-00894C30B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224" b="1979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FDBD0A-F1DF-4C3E-99BA-24BC80690EC1}"/>
              </a:ext>
            </a:extLst>
          </p:cNvPr>
          <p:cNvSpPr txBox="1"/>
          <p:nvPr/>
        </p:nvSpPr>
        <p:spPr>
          <a:xfrm>
            <a:off x="867936" y="663497"/>
            <a:ext cx="10372492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latin typeface="Times New Roman"/>
                <a:ea typeface="+mn-lt"/>
                <a:cs typeface="+mn-lt"/>
              </a:rPr>
              <a:t>Моделирование</a:t>
            </a:r>
            <a:r>
              <a:rPr lang="ru-RU" sz="2400" dirty="0">
                <a:latin typeface="Times New Roman"/>
                <a:ea typeface="+mn-lt"/>
                <a:cs typeface="+mn-lt"/>
              </a:rPr>
              <a:t> – наглядно-практический метод обучения. Модель представляет собой обобщенный образ существенных свойств моделируемого объекта.</a:t>
            </a:r>
            <a:br>
              <a:rPr lang="ru-RU" sz="2400" dirty="0">
                <a:latin typeface="Times New Roman"/>
                <a:ea typeface="+mn-lt"/>
                <a:cs typeface="+mn-lt"/>
              </a:rPr>
            </a:br>
            <a:endParaRPr lang="ru-RU" sz="2400" dirty="0">
              <a:latin typeface="Times New Roman"/>
              <a:ea typeface="+mn-lt"/>
              <a:cs typeface="+mn-lt"/>
            </a:endParaRPr>
          </a:p>
          <a:p>
            <a:r>
              <a:rPr lang="ru-RU" sz="2400" dirty="0">
                <a:latin typeface="Times New Roman"/>
                <a:ea typeface="+mn-lt"/>
                <a:cs typeface="+mn-lt"/>
              </a:rPr>
              <a:t>В основе метода моделирования лежит </a:t>
            </a:r>
            <a:r>
              <a:rPr lang="ru-RU" sz="2400" b="1" dirty="0">
                <a:latin typeface="Times New Roman"/>
                <a:ea typeface="+mn-lt"/>
                <a:cs typeface="+mn-lt"/>
              </a:rPr>
              <a:t>принцип замещения</a:t>
            </a:r>
            <a:r>
              <a:rPr lang="ru-RU" sz="2400" dirty="0">
                <a:latin typeface="Times New Roman"/>
                <a:ea typeface="+mn-lt"/>
                <a:cs typeface="+mn-lt"/>
              </a:rPr>
              <a:t>: реальный предмет ребенок замещает другим предметом, его изображением, каким-либо условным знаком</a:t>
            </a:r>
          </a:p>
          <a:p>
            <a:endParaRPr lang="ru-RU" sz="2400" dirty="0">
              <a:latin typeface="Times New Roman"/>
              <a:cs typeface="Calibri"/>
            </a:endParaRPr>
          </a:p>
          <a:p>
            <a:r>
              <a:rPr lang="ru-RU" sz="2400" dirty="0">
                <a:latin typeface="Times New Roman"/>
                <a:ea typeface="+mn-lt"/>
                <a:cs typeface="+mn-lt"/>
              </a:rPr>
              <a:t>Итак, метод моделирования заключается в том, что мышление ребенка развивают с помощью специальных схем, моделей, которые в наглядной и доступной для него форме воспроизводят скрытые свойства и связи того или иного объекта.</a:t>
            </a:r>
            <a:br>
              <a:rPr lang="ru-RU" sz="2400" dirty="0">
                <a:latin typeface="Times New Roman"/>
                <a:ea typeface="+mn-lt"/>
                <a:cs typeface="+mn-lt"/>
              </a:rPr>
            </a:br>
            <a:endParaRPr lang="ru-RU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052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255784A-0B13-49EC-878C-00894C30B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224" b="1979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FDBD0A-F1DF-4C3E-99BA-24BC80690EC1}"/>
              </a:ext>
            </a:extLst>
          </p:cNvPr>
          <p:cNvSpPr txBox="1"/>
          <p:nvPr/>
        </p:nvSpPr>
        <p:spPr>
          <a:xfrm>
            <a:off x="737838" y="496229"/>
            <a:ext cx="10372492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 dirty="0">
                <a:latin typeface="Times New Roman"/>
                <a:ea typeface="+mn-lt"/>
                <a:cs typeface="+mn-lt"/>
              </a:rPr>
              <a:t>Виды</a:t>
            </a:r>
            <a:r>
              <a:rPr lang="ru-RU" sz="4000" dirty="0">
                <a:latin typeface="Times New Roman"/>
                <a:ea typeface="+mn-lt"/>
                <a:cs typeface="+mn-lt"/>
              </a:rPr>
              <a:t> </a:t>
            </a:r>
            <a:r>
              <a:rPr lang="ru-RU" sz="4000" b="1" dirty="0">
                <a:latin typeface="Times New Roman"/>
                <a:ea typeface="+mn-lt"/>
                <a:cs typeface="+mn-lt"/>
              </a:rPr>
              <a:t>моделирования </a:t>
            </a:r>
            <a:endParaRPr lang="ru-RU" sz="4000" dirty="0">
              <a:latin typeface="Times New Roman"/>
              <a:cs typeface="Times New Roman"/>
            </a:endParaRPr>
          </a:p>
          <a:p>
            <a:r>
              <a:rPr lang="ru-RU" sz="4000" b="1" dirty="0">
                <a:latin typeface="Times New Roman"/>
                <a:ea typeface="+mn-lt"/>
                <a:cs typeface="+mn-lt"/>
              </a:rPr>
              <a:t>- предметные</a:t>
            </a:r>
            <a:r>
              <a:rPr lang="ru-RU" sz="4000" dirty="0">
                <a:latin typeface="Times New Roman"/>
                <a:ea typeface="+mn-lt"/>
                <a:cs typeface="+mn-lt"/>
              </a:rPr>
              <a:t> </a:t>
            </a:r>
          </a:p>
          <a:p>
            <a:r>
              <a:rPr lang="ru-RU" sz="4000" b="1" dirty="0">
                <a:latin typeface="Times New Roman"/>
                <a:ea typeface="+mn-lt"/>
                <a:cs typeface="+mn-lt"/>
              </a:rPr>
              <a:t>- схематические</a:t>
            </a:r>
          </a:p>
          <a:p>
            <a:r>
              <a:rPr lang="ru-RU" sz="4000" b="1" dirty="0">
                <a:latin typeface="Times New Roman"/>
                <a:ea typeface="+mn-lt"/>
                <a:cs typeface="+mn-lt"/>
              </a:rPr>
              <a:t>- цветовые  </a:t>
            </a:r>
          </a:p>
          <a:p>
            <a:r>
              <a:rPr lang="ru-RU" sz="4000" b="1" dirty="0">
                <a:latin typeface="Times New Roman"/>
                <a:ea typeface="+mn-lt"/>
                <a:cs typeface="+mn-lt"/>
              </a:rPr>
              <a:t>- графические</a:t>
            </a:r>
          </a:p>
          <a:p>
            <a:endParaRPr lang="ru-RU" sz="4000" dirty="0">
              <a:latin typeface="Times New Roman"/>
              <a:ea typeface="+mn-lt"/>
              <a:cs typeface="+mn-lt"/>
            </a:endParaRPr>
          </a:p>
          <a:p>
            <a:r>
              <a:rPr lang="ru-RU" sz="4000" b="1" dirty="0">
                <a:latin typeface="Times New Roman"/>
                <a:ea typeface="+mn-lt"/>
                <a:cs typeface="+mn-lt"/>
              </a:rPr>
              <a:t>Выбор вида моделирования зависит от возраста детей, уровня облученности, учёта сложности музыкального материала.</a:t>
            </a:r>
            <a:endParaRPr lang="ru-RU" sz="4000" b="1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2236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255784A-0B13-49EC-878C-00894C30B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224" b="1979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FDBD0A-F1DF-4C3E-99BA-24BC80690EC1}"/>
              </a:ext>
            </a:extLst>
          </p:cNvPr>
          <p:cNvSpPr txBox="1"/>
          <p:nvPr/>
        </p:nvSpPr>
        <p:spPr>
          <a:xfrm>
            <a:off x="737838" y="496229"/>
            <a:ext cx="10372492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dirty="0">
                <a:latin typeface="Times New Roman"/>
                <a:ea typeface="+mn-lt"/>
                <a:cs typeface="+mn-lt"/>
              </a:rPr>
              <a:t>Универсальность  этого метода позволяет применять его во всех видах музыкальной деятельности ребенка:</a:t>
            </a:r>
          </a:p>
          <a:p>
            <a:pPr algn="ctr"/>
            <a:r>
              <a:rPr lang="ru-RU" sz="2800" b="1" dirty="0">
                <a:latin typeface="Times New Roman"/>
                <a:ea typeface="+mn-lt"/>
                <a:cs typeface="+mn-lt"/>
              </a:rPr>
              <a:t>Восприятие музыки </a:t>
            </a:r>
            <a:endParaRPr lang="ru-RU" sz="2000" b="1" dirty="0">
              <a:latin typeface="Times New Roman"/>
              <a:ea typeface="+mn-lt"/>
              <a:cs typeface="+mn-lt"/>
            </a:endParaRPr>
          </a:p>
          <a:p>
            <a:pPr algn="ctr"/>
            <a:endParaRPr lang="ru-RU" sz="2800" b="1" dirty="0">
              <a:latin typeface="Times New Roman"/>
              <a:ea typeface="+mn-lt"/>
              <a:cs typeface="+mn-lt"/>
            </a:endParaRPr>
          </a:p>
        </p:txBody>
      </p:sp>
      <p:pic>
        <p:nvPicPr>
          <p:cNvPr id="2" name="Рисунок 2" descr="Изображение выглядит как музыка, труба&#10;&#10;Автоматически созданное описание">
            <a:extLst>
              <a:ext uri="{FF2B5EF4-FFF2-40B4-BE49-F238E27FC236}">
                <a16:creationId xmlns:a16="http://schemas.microsoft.com/office/drawing/2014/main" id="{0BB8100C-B38C-4A07-AE85-25DBB95845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452" y="2018419"/>
            <a:ext cx="2993864" cy="1781092"/>
          </a:xfrm>
          <a:prstGeom prst="rect">
            <a:avLst/>
          </a:prstGeom>
        </p:spPr>
      </p:pic>
      <p:pic>
        <p:nvPicPr>
          <p:cNvPr id="3" name="Рисунок 5" descr="Изображение выглядит как музыка, труба&#10;&#10;Автоматически созданное описание">
            <a:extLst>
              <a:ext uri="{FF2B5EF4-FFF2-40B4-BE49-F238E27FC236}">
                <a16:creationId xmlns:a16="http://schemas.microsoft.com/office/drawing/2014/main" id="{215C48D8-9FF9-4D01-BEF9-12153E1D90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620" y="1947746"/>
            <a:ext cx="3114907" cy="1791630"/>
          </a:xfrm>
          <a:prstGeom prst="rect">
            <a:avLst/>
          </a:prstGeom>
        </p:spPr>
      </p:pic>
      <p:pic>
        <p:nvPicPr>
          <p:cNvPr id="6" name="Рисунок 6" descr="Изображение выглядит как музыка&#10;&#10;Автоматически созданное описание">
            <a:extLst>
              <a:ext uri="{FF2B5EF4-FFF2-40B4-BE49-F238E27FC236}">
                <a16:creationId xmlns:a16="http://schemas.microsoft.com/office/drawing/2014/main" id="{72900F7E-07B3-486D-B1DB-A5C211FF2C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5620" y="1949414"/>
            <a:ext cx="2947638" cy="1788294"/>
          </a:xfrm>
          <a:prstGeom prst="rect">
            <a:avLst/>
          </a:prstGeom>
        </p:spPr>
      </p:pic>
      <p:pic>
        <p:nvPicPr>
          <p:cNvPr id="7" name="Рисунок 7" descr="Изображение выглядит как птица, дерево, сидит, ветвь&#10;&#10;Автоматически созданное описание">
            <a:extLst>
              <a:ext uri="{FF2B5EF4-FFF2-40B4-BE49-F238E27FC236}">
                <a16:creationId xmlns:a16="http://schemas.microsoft.com/office/drawing/2014/main" id="{9A2E548F-CB11-4060-BDDC-6175D07C1D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4693" y="4197970"/>
            <a:ext cx="2743200" cy="2318522"/>
          </a:xfrm>
          <a:prstGeom prst="rect">
            <a:avLst/>
          </a:prstGeom>
        </p:spPr>
      </p:pic>
      <p:pic>
        <p:nvPicPr>
          <p:cNvPr id="8" name="Рисунок 9">
            <a:extLst>
              <a:ext uri="{FF2B5EF4-FFF2-40B4-BE49-F238E27FC236}">
                <a16:creationId xmlns:a16="http://schemas.microsoft.com/office/drawing/2014/main" id="{3CFF1A85-F882-4E44-BDD4-AA05C29E84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6913" y="4194716"/>
            <a:ext cx="2743200" cy="2306444"/>
          </a:xfrm>
          <a:prstGeom prst="rect">
            <a:avLst/>
          </a:prstGeom>
        </p:spPr>
      </p:pic>
      <p:pic>
        <p:nvPicPr>
          <p:cNvPr id="10" name="Рисунок 10" descr="Изображение выглядит как музыка, струнный смычковый инструмент&#10;&#10;Автоматически созданное описание">
            <a:extLst>
              <a:ext uri="{FF2B5EF4-FFF2-40B4-BE49-F238E27FC236}">
                <a16:creationId xmlns:a16="http://schemas.microsoft.com/office/drawing/2014/main" id="{7C4F72AD-783E-4788-9025-80651DF031E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01254" y="4197294"/>
            <a:ext cx="2743200" cy="2319876"/>
          </a:xfrm>
          <a:prstGeom prst="rect">
            <a:avLst/>
          </a:prstGeom>
        </p:spPr>
      </p:pic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A4CE7D1C-ACD0-4EE8-9B4F-2332B1BCE158}"/>
              </a:ext>
            </a:extLst>
          </p:cNvPr>
          <p:cNvSpPr/>
          <p:nvPr/>
        </p:nvSpPr>
        <p:spPr>
          <a:xfrm>
            <a:off x="3488063" y="2694171"/>
            <a:ext cx="845634" cy="483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77226A7F-BD5E-4F09-A4B2-AAAB0D9F71B7}"/>
              </a:ext>
            </a:extLst>
          </p:cNvPr>
          <p:cNvSpPr/>
          <p:nvPr/>
        </p:nvSpPr>
        <p:spPr>
          <a:xfrm>
            <a:off x="7440938" y="2697656"/>
            <a:ext cx="873512" cy="483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784D0FB1-A085-43B3-BF88-6F9EE645658B}"/>
              </a:ext>
            </a:extLst>
          </p:cNvPr>
          <p:cNvSpPr/>
          <p:nvPr/>
        </p:nvSpPr>
        <p:spPr>
          <a:xfrm>
            <a:off x="11375228" y="2784774"/>
            <a:ext cx="817756" cy="483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EF9C868D-CCF0-4F6B-951D-834F83F92953}"/>
              </a:ext>
            </a:extLst>
          </p:cNvPr>
          <p:cNvSpPr/>
          <p:nvPr/>
        </p:nvSpPr>
        <p:spPr>
          <a:xfrm>
            <a:off x="246079" y="4879113"/>
            <a:ext cx="975731" cy="483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7C9DE297-50F8-48F8-9E0C-C59140FAFAC9}"/>
              </a:ext>
            </a:extLst>
          </p:cNvPr>
          <p:cNvSpPr/>
          <p:nvPr/>
        </p:nvSpPr>
        <p:spPr>
          <a:xfrm>
            <a:off x="4152490" y="4919768"/>
            <a:ext cx="975731" cy="483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78953F7D-7071-4838-BD84-11871E55A9C5}"/>
              </a:ext>
            </a:extLst>
          </p:cNvPr>
          <p:cNvSpPr/>
          <p:nvPr/>
        </p:nvSpPr>
        <p:spPr>
          <a:xfrm>
            <a:off x="8123950" y="4913960"/>
            <a:ext cx="975731" cy="483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410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255784A-0B13-49EC-878C-00894C30B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224" b="1979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FDBD0A-F1DF-4C3E-99BA-24BC80690EC1}"/>
              </a:ext>
            </a:extLst>
          </p:cNvPr>
          <p:cNvSpPr txBox="1"/>
          <p:nvPr/>
        </p:nvSpPr>
        <p:spPr>
          <a:xfrm>
            <a:off x="737838" y="496229"/>
            <a:ext cx="1037249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 dirty="0">
                <a:latin typeface="Times New Roman"/>
                <a:ea typeface="+mn-lt"/>
                <a:cs typeface="+mn-lt"/>
              </a:rPr>
              <a:t>Пение</a:t>
            </a:r>
          </a:p>
        </p:txBody>
      </p:sp>
      <p:pic>
        <p:nvPicPr>
          <p:cNvPr id="17" name="Рисунок 17">
            <a:extLst>
              <a:ext uri="{FF2B5EF4-FFF2-40B4-BE49-F238E27FC236}">
                <a16:creationId xmlns:a16="http://schemas.microsoft.com/office/drawing/2014/main" id="{E9E31423-19B1-40B4-8901-E364139D7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644" y="1489369"/>
            <a:ext cx="5503126" cy="447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67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255784A-0B13-49EC-878C-00894C30B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224" b="19790"/>
          <a:stretch/>
        </p:blipFill>
        <p:spPr>
          <a:xfrm>
            <a:off x="20" y="-8487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FDBD0A-F1DF-4C3E-99BA-24BC80690EC1}"/>
              </a:ext>
            </a:extLst>
          </p:cNvPr>
          <p:cNvSpPr txBox="1"/>
          <p:nvPr/>
        </p:nvSpPr>
        <p:spPr>
          <a:xfrm>
            <a:off x="737838" y="496229"/>
            <a:ext cx="1037249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 dirty="0">
                <a:latin typeface="Times New Roman"/>
                <a:ea typeface="+mn-lt"/>
                <a:cs typeface="+mn-lt"/>
              </a:rPr>
              <a:t>Ритмическая деятельность</a:t>
            </a:r>
          </a:p>
        </p:txBody>
      </p:sp>
      <p:pic>
        <p:nvPicPr>
          <p:cNvPr id="2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8962D582-8554-4D46-88B3-1BE31BDAE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88" y="1646776"/>
            <a:ext cx="3658649" cy="3957123"/>
          </a:xfrm>
          <a:prstGeom prst="rect">
            <a:avLst/>
          </a:prstGeom>
        </p:spPr>
      </p:pic>
      <p:pic>
        <p:nvPicPr>
          <p:cNvPr id="3" name="Рисунок 5">
            <a:extLst>
              <a:ext uri="{FF2B5EF4-FFF2-40B4-BE49-F238E27FC236}">
                <a16:creationId xmlns:a16="http://schemas.microsoft.com/office/drawing/2014/main" id="{B37EB361-0514-48FB-A168-23497A3A1C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4092" y="2105494"/>
            <a:ext cx="2235201" cy="2090164"/>
          </a:xfrm>
          <a:prstGeom prst="rect">
            <a:avLst/>
          </a:prstGeom>
        </p:spPr>
      </p:pic>
      <p:pic>
        <p:nvPicPr>
          <p:cNvPr id="6" name="Рисунок 6" descr="Изображение выглядит как текст, воздушное судно, векторная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17842300-3D8A-4624-905A-D56259E39E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8015" y="2808642"/>
            <a:ext cx="1268047" cy="1230945"/>
          </a:xfrm>
          <a:prstGeom prst="rect">
            <a:avLst/>
          </a:prstGeom>
        </p:spPr>
      </p:pic>
      <p:pic>
        <p:nvPicPr>
          <p:cNvPr id="7" name="Рисунок 7" descr="Изображение выглядит как текст, воздушное судно, векторная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B9F69231-0093-43B2-BE57-C93077ED21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632" y="2808642"/>
            <a:ext cx="1238739" cy="1270022"/>
          </a:xfrm>
          <a:prstGeom prst="rect">
            <a:avLst/>
          </a:prstGeom>
        </p:spPr>
      </p:pic>
      <p:pic>
        <p:nvPicPr>
          <p:cNvPr id="8" name="Рисунок 9">
            <a:extLst>
              <a:ext uri="{FF2B5EF4-FFF2-40B4-BE49-F238E27FC236}">
                <a16:creationId xmlns:a16="http://schemas.microsoft.com/office/drawing/2014/main" id="{0812B6A4-844A-4994-BB7E-2F519B0E80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5938" y="2203187"/>
            <a:ext cx="2293816" cy="209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98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255784A-0B13-49EC-878C-00894C30B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224" b="19790"/>
          <a:stretch/>
        </p:blipFill>
        <p:spPr>
          <a:xfrm>
            <a:off x="20" y="-8487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FDBD0A-F1DF-4C3E-99BA-24BC80690EC1}"/>
              </a:ext>
            </a:extLst>
          </p:cNvPr>
          <p:cNvSpPr txBox="1"/>
          <p:nvPr/>
        </p:nvSpPr>
        <p:spPr>
          <a:xfrm>
            <a:off x="737838" y="496229"/>
            <a:ext cx="1037249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 dirty="0">
                <a:latin typeface="Times New Roman"/>
                <a:ea typeface="+mn-lt"/>
                <a:cs typeface="+mn-lt"/>
              </a:rPr>
              <a:t>Хореография </a:t>
            </a:r>
          </a:p>
        </p:txBody>
      </p:sp>
      <p:pic>
        <p:nvPicPr>
          <p:cNvPr id="10" name="Рисунок 10">
            <a:extLst>
              <a:ext uri="{FF2B5EF4-FFF2-40B4-BE49-F238E27FC236}">
                <a16:creationId xmlns:a16="http://schemas.microsoft.com/office/drawing/2014/main" id="{8F950B42-A212-4E53-9D49-D5DA950EE6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631" y="1447489"/>
            <a:ext cx="5097583" cy="444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83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255784A-0B13-49EC-878C-00894C30B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224" b="19790"/>
          <a:stretch/>
        </p:blipFill>
        <p:spPr>
          <a:xfrm>
            <a:off x="20" y="-8487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FDBD0A-F1DF-4C3E-99BA-24BC80690EC1}"/>
              </a:ext>
            </a:extLst>
          </p:cNvPr>
          <p:cNvSpPr txBox="1"/>
          <p:nvPr/>
        </p:nvSpPr>
        <p:spPr>
          <a:xfrm>
            <a:off x="493608" y="496229"/>
            <a:ext cx="11095413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 dirty="0">
                <a:latin typeface="Times New Roman"/>
                <a:ea typeface="+mn-lt"/>
                <a:cs typeface="+mn-lt"/>
              </a:rPr>
              <a:t>Вывод</a:t>
            </a:r>
            <a:endParaRPr lang="ru-RU" dirty="0"/>
          </a:p>
          <a:p>
            <a:r>
              <a:rPr lang="ru-RU" sz="4000" dirty="0">
                <a:latin typeface="Times New Roman"/>
                <a:ea typeface="+mn-lt"/>
                <a:cs typeface="+mn-lt"/>
              </a:rPr>
              <a:t>Метод моделирования открывает более широкие возможности управления работой музыкальной памяти: развитием ее видов слуховой, словесно-логической, моторной, зрительной, эмоционально-образной, и др.  </a:t>
            </a:r>
            <a:endParaRPr lang="ru-RU" dirty="0">
              <a:latin typeface="Calibri" panose="020F0502020204030204"/>
              <a:ea typeface="+mn-lt"/>
              <a:cs typeface="+mn-lt"/>
            </a:endParaRPr>
          </a:p>
          <a:p>
            <a:r>
              <a:rPr lang="ru-RU" sz="4000" dirty="0">
                <a:latin typeface="Times New Roman"/>
                <a:ea typeface="+mn-lt"/>
                <a:cs typeface="+mn-lt"/>
              </a:rPr>
              <a:t>Также и ее качеств: быстрота, точность, прочность запоминания</a:t>
            </a:r>
            <a:endParaRPr lang="ru-RU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0092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397</Words>
  <Application>Microsoft Office PowerPoint</Application>
  <PresentationFormat>Широкоэкранный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WordVisiCarriageReturn_MSFontService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евгений червонный</cp:lastModifiedBy>
  <cp:revision>284</cp:revision>
  <dcterms:created xsi:type="dcterms:W3CDTF">2021-12-07T18:36:29Z</dcterms:created>
  <dcterms:modified xsi:type="dcterms:W3CDTF">2021-12-10T17:21:01Z</dcterms:modified>
</cp:coreProperties>
</file>